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7.xml" ContentType="application/vnd.openxmlformats-officedocument.theme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theme/theme8.xml" ContentType="application/vnd.openxmlformats-officedocument.theme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theme/theme9.xml" ContentType="application/vnd.openxmlformats-officedocument.theme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theme/theme10.xml" ContentType="application/vnd.openxmlformats-officedocument.theme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theme/theme11.xml" ContentType="application/vnd.openxmlformats-officedocument.theme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theme/theme12.xml" ContentType="application/vnd.openxmlformats-officedocument.theme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theme/theme13.xml" ContentType="application/vnd.openxmlformats-officedocument.theme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theme/theme14.xml" ContentType="application/vnd.openxmlformats-officedocument.theme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theme/theme15.xml" ContentType="application/vnd.openxmlformats-officedocument.theme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theme/theme16.xml" ContentType="application/vnd.openxmlformats-officedocument.theme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theme/theme17.xml" ContentType="application/vnd.openxmlformats-officedocument.theme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theme/theme18.xml" ContentType="application/vnd.openxmlformats-officedocument.theme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theme/theme19.xml" ContentType="application/vnd.openxmlformats-officedocument.theme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theme/theme20.xml" ContentType="application/vnd.openxmlformats-officedocument.theme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theme/theme21.xml" ContentType="application/vnd.openxmlformats-officedocument.them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  <p:sldMasterId id="2147483684" r:id="rId3"/>
    <p:sldMasterId id="2147483696" r:id="rId4"/>
    <p:sldMasterId id="2147483708" r:id="rId5"/>
    <p:sldMasterId id="2147483720" r:id="rId6"/>
    <p:sldMasterId id="2147483732" r:id="rId7"/>
    <p:sldMasterId id="2147483744" r:id="rId8"/>
    <p:sldMasterId id="2147483756" r:id="rId9"/>
    <p:sldMasterId id="2147483768" r:id="rId10"/>
    <p:sldMasterId id="2147483780" r:id="rId11"/>
    <p:sldMasterId id="2147483792" r:id="rId12"/>
    <p:sldMasterId id="2147483804" r:id="rId13"/>
    <p:sldMasterId id="2147483816" r:id="rId14"/>
    <p:sldMasterId id="2147483828" r:id="rId15"/>
    <p:sldMasterId id="2147483840" r:id="rId16"/>
    <p:sldMasterId id="2147483852" r:id="rId17"/>
    <p:sldMasterId id="2147483864" r:id="rId18"/>
    <p:sldMasterId id="2147483876" r:id="rId19"/>
    <p:sldMasterId id="2147483888" r:id="rId20"/>
    <p:sldMasterId id="2147483900" r:id="rId21"/>
  </p:sldMasterIdLst>
  <p:sldIdLst>
    <p:sldId id="257" r:id="rId22"/>
    <p:sldId id="262" r:id="rId23"/>
    <p:sldId id="263" r:id="rId24"/>
    <p:sldId id="264" r:id="rId25"/>
    <p:sldId id="265" r:id="rId26"/>
    <p:sldId id="267" r:id="rId27"/>
    <p:sldId id="268" r:id="rId28"/>
    <p:sldId id="269" r:id="rId29"/>
    <p:sldId id="270" r:id="rId30"/>
    <p:sldId id="271" r:id="rId31"/>
    <p:sldId id="272" r:id="rId32"/>
    <p:sldId id="273" r:id="rId33"/>
    <p:sldId id="274" r:id="rId34"/>
    <p:sldId id="275" r:id="rId35"/>
    <p:sldId id="276" r:id="rId36"/>
    <p:sldId id="277" r:id="rId37"/>
    <p:sldId id="278" r:id="rId38"/>
    <p:sldId id="279" r:id="rId39"/>
    <p:sldId id="280" r:id="rId40"/>
    <p:sldId id="281" r:id="rId41"/>
    <p:sldId id="282" r:id="rId42"/>
    <p:sldId id="284" r:id="rId43"/>
    <p:sldId id="287" r:id="rId44"/>
    <p:sldId id="288" r:id="rId45"/>
    <p:sldId id="289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425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59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3.xml"/><Relationship Id="rId18" Type="http://schemas.openxmlformats.org/officeDocument/2006/relationships/slideMaster" Target="slideMasters/slideMaster18.xml"/><Relationship Id="rId26" Type="http://schemas.openxmlformats.org/officeDocument/2006/relationships/slide" Target="slides/slide5.xml"/><Relationship Id="rId39" Type="http://schemas.openxmlformats.org/officeDocument/2006/relationships/slide" Target="slides/slide18.xml"/><Relationship Id="rId21" Type="http://schemas.openxmlformats.org/officeDocument/2006/relationships/slideMaster" Target="slideMasters/slideMaster21.xml"/><Relationship Id="rId34" Type="http://schemas.openxmlformats.org/officeDocument/2006/relationships/slide" Target="slides/slide13.xml"/><Relationship Id="rId42" Type="http://schemas.openxmlformats.org/officeDocument/2006/relationships/slide" Target="slides/slide2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Master" Target="slideMasters/slideMaster16.xml"/><Relationship Id="rId29" Type="http://schemas.openxmlformats.org/officeDocument/2006/relationships/slide" Target="slides/slide8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3.xml"/><Relationship Id="rId32" Type="http://schemas.openxmlformats.org/officeDocument/2006/relationships/slide" Target="slides/slide11.xml"/><Relationship Id="rId37" Type="http://schemas.openxmlformats.org/officeDocument/2006/relationships/slide" Target="slides/slide16.xml"/><Relationship Id="rId40" Type="http://schemas.openxmlformats.org/officeDocument/2006/relationships/slide" Target="slides/slide19.xml"/><Relationship Id="rId45" Type="http://schemas.openxmlformats.org/officeDocument/2006/relationships/slide" Target="slides/slide24.xml"/><Relationship Id="rId5" Type="http://schemas.openxmlformats.org/officeDocument/2006/relationships/slideMaster" Target="slideMasters/slideMaster5.xml"/><Relationship Id="rId15" Type="http://schemas.openxmlformats.org/officeDocument/2006/relationships/slideMaster" Target="slideMasters/slideMaster15.xml"/><Relationship Id="rId23" Type="http://schemas.openxmlformats.org/officeDocument/2006/relationships/slide" Target="slides/slide2.xml"/><Relationship Id="rId28" Type="http://schemas.openxmlformats.org/officeDocument/2006/relationships/slide" Target="slides/slide7.xml"/><Relationship Id="rId36" Type="http://schemas.openxmlformats.org/officeDocument/2006/relationships/slide" Target="slides/slide15.xml"/><Relationship Id="rId49" Type="http://schemas.openxmlformats.org/officeDocument/2006/relationships/theme" Target="theme/theme1.xml"/><Relationship Id="rId10" Type="http://schemas.openxmlformats.org/officeDocument/2006/relationships/slideMaster" Target="slideMasters/slideMaster10.xml"/><Relationship Id="rId19" Type="http://schemas.openxmlformats.org/officeDocument/2006/relationships/slideMaster" Target="slideMasters/slideMaster19.xml"/><Relationship Id="rId31" Type="http://schemas.openxmlformats.org/officeDocument/2006/relationships/slide" Target="slides/slide10.xml"/><Relationship Id="rId44" Type="http://schemas.openxmlformats.org/officeDocument/2006/relationships/slide" Target="slides/slide23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Master" Target="slideMasters/slideMaster14.xml"/><Relationship Id="rId22" Type="http://schemas.openxmlformats.org/officeDocument/2006/relationships/slide" Target="slides/slide1.xml"/><Relationship Id="rId27" Type="http://schemas.openxmlformats.org/officeDocument/2006/relationships/slide" Target="slides/slide6.xml"/><Relationship Id="rId30" Type="http://schemas.openxmlformats.org/officeDocument/2006/relationships/slide" Target="slides/slide9.xml"/><Relationship Id="rId35" Type="http://schemas.openxmlformats.org/officeDocument/2006/relationships/slide" Target="slides/slide14.xml"/><Relationship Id="rId43" Type="http://schemas.openxmlformats.org/officeDocument/2006/relationships/slide" Target="slides/slide22.xml"/><Relationship Id="rId48" Type="http://schemas.openxmlformats.org/officeDocument/2006/relationships/viewProps" Target="viewProps.xml"/><Relationship Id="rId8" Type="http://schemas.openxmlformats.org/officeDocument/2006/relationships/slideMaster" Target="slideMasters/slideMaster8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25" Type="http://schemas.openxmlformats.org/officeDocument/2006/relationships/slide" Target="slides/slide4.xml"/><Relationship Id="rId33" Type="http://schemas.openxmlformats.org/officeDocument/2006/relationships/slide" Target="slides/slide12.xml"/><Relationship Id="rId38" Type="http://schemas.openxmlformats.org/officeDocument/2006/relationships/slide" Target="slides/slide17.xml"/><Relationship Id="rId46" Type="http://schemas.openxmlformats.org/officeDocument/2006/relationships/slide" Target="slides/slide25.xml"/><Relationship Id="rId20" Type="http://schemas.openxmlformats.org/officeDocument/2006/relationships/slideMaster" Target="slideMasters/slideMaster20.xml"/><Relationship Id="rId41" Type="http://schemas.openxmlformats.org/officeDocument/2006/relationships/slide" Target="slides/slide20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</c:title>
    <c:autoTitleDeleted val="0"/>
    <c:plotArea>
      <c:layout>
        <c:manualLayout>
          <c:layoutTarget val="inner"/>
          <c:xMode val="edge"/>
          <c:yMode val="edge"/>
          <c:x val="8.605597933070866E-2"/>
          <c:y val="3.7470654683153623E-2"/>
          <c:w val="0.76110420767716536"/>
          <c:h val="0.6038400219094475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No. Of Genes </c:v>
                </c:pt>
              </c:strCache>
            </c:strRef>
          </c:tx>
          <c:invertIfNegative val="0"/>
          <c:cat>
            <c:strRef>
              <c:f>Sheet1!$A$2:$A$17</c:f>
              <c:strCache>
                <c:ptCount val="16"/>
                <c:pt idx="0">
                  <c:v>hsa-miR-590-5p</c:v>
                </c:pt>
                <c:pt idx="1">
                  <c:v>hsa-miR-532-3p</c:v>
                </c:pt>
                <c:pt idx="2">
                  <c:v>hsa-miR-4282</c:v>
                </c:pt>
                <c:pt idx="3">
                  <c:v>hsa-miR-17-5p</c:v>
                </c:pt>
                <c:pt idx="4">
                  <c:v>hsa-miR-512-3p</c:v>
                </c:pt>
                <c:pt idx="5">
                  <c:v>hsa-miR-211-5p</c:v>
                </c:pt>
                <c:pt idx="6">
                  <c:v>hsa-miR-96-5p</c:v>
                </c:pt>
                <c:pt idx="7">
                  <c:v>hsa-miR-221-5p</c:v>
                </c:pt>
                <c:pt idx="8">
                  <c:v>hsa-miR-34c-5p</c:v>
                </c:pt>
                <c:pt idx="9">
                  <c:v>hsa-miR-3182</c:v>
                </c:pt>
                <c:pt idx="10">
                  <c:v>hsa-miR-212-5p</c:v>
                </c:pt>
                <c:pt idx="11">
                  <c:v>hsa-miR-452-3p</c:v>
                </c:pt>
                <c:pt idx="12">
                  <c:v>hsa-miR-125b-5p</c:v>
                </c:pt>
                <c:pt idx="13">
                  <c:v>hsa-miR-1251-5p</c:v>
                </c:pt>
                <c:pt idx="14">
                  <c:v>hsa-miR-199b-5p</c:v>
                </c:pt>
                <c:pt idx="15">
                  <c:v>hsa-miR-34b-5p</c:v>
                </c:pt>
              </c:strCache>
            </c:strRef>
          </c:cat>
          <c:val>
            <c:numRef>
              <c:f>Sheet1!$B$2:$B$17</c:f>
              <c:numCache>
                <c:formatCode>General</c:formatCode>
                <c:ptCount val="16"/>
                <c:pt idx="0">
                  <c:v>587</c:v>
                </c:pt>
                <c:pt idx="1">
                  <c:v>477</c:v>
                </c:pt>
                <c:pt idx="2">
                  <c:v>476</c:v>
                </c:pt>
                <c:pt idx="3">
                  <c:v>446</c:v>
                </c:pt>
                <c:pt idx="4">
                  <c:v>403</c:v>
                </c:pt>
                <c:pt idx="5">
                  <c:v>384</c:v>
                </c:pt>
                <c:pt idx="6">
                  <c:v>384</c:v>
                </c:pt>
                <c:pt idx="7">
                  <c:v>367</c:v>
                </c:pt>
                <c:pt idx="8">
                  <c:v>361</c:v>
                </c:pt>
                <c:pt idx="9">
                  <c:v>361</c:v>
                </c:pt>
                <c:pt idx="10">
                  <c:v>357</c:v>
                </c:pt>
                <c:pt idx="11">
                  <c:v>338</c:v>
                </c:pt>
                <c:pt idx="12">
                  <c:v>333</c:v>
                </c:pt>
                <c:pt idx="13">
                  <c:v>332</c:v>
                </c:pt>
                <c:pt idx="14">
                  <c:v>330</c:v>
                </c:pt>
                <c:pt idx="15">
                  <c:v>312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361-499B-A4C4-3CA3A10DE5A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532631440"/>
        <c:axId val="-532632528"/>
      </c:barChart>
      <c:catAx>
        <c:axId val="-532631440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200"/>
            </a:pPr>
            <a:endParaRPr lang="en-US"/>
          </a:p>
        </c:txPr>
        <c:crossAx val="-532632528"/>
        <c:crosses val="autoZero"/>
        <c:auto val="1"/>
        <c:lblAlgn val="ctr"/>
        <c:lblOffset val="100"/>
        <c:noMultiLvlLbl val="0"/>
      </c:catAx>
      <c:valAx>
        <c:axId val="-532632528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-532631440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66901010682910977"/>
          <c:y val="0.12528258846189025"/>
          <c:w val="0.22010361758194139"/>
          <c:h val="0.10197747896299957"/>
        </c:manualLayout>
      </c:layout>
      <c:overlay val="0"/>
      <c:txPr>
        <a:bodyPr/>
        <a:lstStyle/>
        <a:p>
          <a:pPr>
            <a:defRPr sz="1600"/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dirty="0"/>
              <a:t>No. Of </a:t>
            </a:r>
            <a:r>
              <a:rPr lang="en-US" dirty="0" err="1"/>
              <a:t>microRNAS</a:t>
            </a:r>
            <a:endParaRPr lang="en-US" dirty="0"/>
          </a:p>
        </c:rich>
      </c:tx>
      <c:layout>
        <c:manualLayout>
          <c:xMode val="edge"/>
          <c:yMode val="edge"/>
          <c:x val="0.35879175712438971"/>
          <c:y val="5.4259643073137062E-2"/>
        </c:manualLayout>
      </c:layout>
      <c:overlay val="0"/>
    </c:title>
    <c:autoTitleDeleted val="0"/>
    <c:plotArea>
      <c:layout>
        <c:manualLayout>
          <c:layoutTarget val="inner"/>
          <c:xMode val="edge"/>
          <c:yMode val="edge"/>
          <c:x val="0.10984599041245387"/>
          <c:y val="5.4520022900132831E-2"/>
          <c:w val="0.82447567732012284"/>
          <c:h val="0.7463961546093642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No. Of miRNAS</c:v>
                </c:pt>
              </c:strCache>
            </c:strRef>
          </c:tx>
          <c:invertIfNegative val="0"/>
          <c:cat>
            <c:strRef>
              <c:f>Sheet1!$A$2:$A$23</c:f>
              <c:strCache>
                <c:ptCount val="22"/>
                <c:pt idx="0">
                  <c:v>NAA40</c:v>
                </c:pt>
                <c:pt idx="1">
                  <c:v>PSD3</c:v>
                </c:pt>
                <c:pt idx="2">
                  <c:v>NDUFS1</c:v>
                </c:pt>
                <c:pt idx="3">
                  <c:v>COPS8</c:v>
                </c:pt>
                <c:pt idx="4">
                  <c:v>CAND1</c:v>
                </c:pt>
                <c:pt idx="5">
                  <c:v>DYNLL2</c:v>
                </c:pt>
                <c:pt idx="6">
                  <c:v>LRPAP1</c:v>
                </c:pt>
                <c:pt idx="7">
                  <c:v>NUDT3</c:v>
                </c:pt>
                <c:pt idx="8">
                  <c:v>CCDC80</c:v>
                </c:pt>
                <c:pt idx="9">
                  <c:v>MRPS25</c:v>
                </c:pt>
                <c:pt idx="10">
                  <c:v>PGM2L1</c:v>
                </c:pt>
                <c:pt idx="11">
                  <c:v>GFRA1</c:v>
                </c:pt>
                <c:pt idx="12">
                  <c:v>HIF1AN</c:v>
                </c:pt>
                <c:pt idx="13">
                  <c:v>MTHFD1</c:v>
                </c:pt>
                <c:pt idx="14">
                  <c:v>SBNO1</c:v>
                </c:pt>
                <c:pt idx="15">
                  <c:v>SEMA5A</c:v>
                </c:pt>
                <c:pt idx="16">
                  <c:v>CCND2</c:v>
                </c:pt>
                <c:pt idx="17">
                  <c:v>CCS</c:v>
                </c:pt>
                <c:pt idx="18">
                  <c:v>MCTS1</c:v>
                </c:pt>
                <c:pt idx="19">
                  <c:v>NCR3LG1</c:v>
                </c:pt>
                <c:pt idx="20">
                  <c:v>NUDCD2</c:v>
                </c:pt>
                <c:pt idx="21">
                  <c:v>RAPH1</c:v>
                </c:pt>
              </c:strCache>
            </c:strRef>
          </c:cat>
          <c:val>
            <c:numRef>
              <c:f>Sheet1!$B$2:$B$23</c:f>
              <c:numCache>
                <c:formatCode>General</c:formatCode>
                <c:ptCount val="22"/>
                <c:pt idx="0">
                  <c:v>30</c:v>
                </c:pt>
                <c:pt idx="1">
                  <c:v>27</c:v>
                </c:pt>
                <c:pt idx="2">
                  <c:v>24</c:v>
                </c:pt>
                <c:pt idx="3">
                  <c:v>24</c:v>
                </c:pt>
                <c:pt idx="4">
                  <c:v>23</c:v>
                </c:pt>
                <c:pt idx="5">
                  <c:v>23</c:v>
                </c:pt>
                <c:pt idx="6">
                  <c:v>23</c:v>
                </c:pt>
                <c:pt idx="7">
                  <c:v>23</c:v>
                </c:pt>
                <c:pt idx="8">
                  <c:v>22</c:v>
                </c:pt>
                <c:pt idx="9">
                  <c:v>22</c:v>
                </c:pt>
                <c:pt idx="10">
                  <c:v>22</c:v>
                </c:pt>
                <c:pt idx="11">
                  <c:v>21</c:v>
                </c:pt>
                <c:pt idx="12">
                  <c:v>21</c:v>
                </c:pt>
                <c:pt idx="13">
                  <c:v>21</c:v>
                </c:pt>
                <c:pt idx="14">
                  <c:v>21</c:v>
                </c:pt>
                <c:pt idx="15">
                  <c:v>21</c:v>
                </c:pt>
                <c:pt idx="16">
                  <c:v>20</c:v>
                </c:pt>
                <c:pt idx="17">
                  <c:v>20</c:v>
                </c:pt>
                <c:pt idx="18">
                  <c:v>20</c:v>
                </c:pt>
                <c:pt idx="19">
                  <c:v>20</c:v>
                </c:pt>
                <c:pt idx="20">
                  <c:v>20</c:v>
                </c:pt>
                <c:pt idx="21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E1D-4B40-AA21-AF2FAC068F9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532629808"/>
        <c:axId val="-532628720"/>
      </c:barChart>
      <c:catAx>
        <c:axId val="-532629808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200"/>
            </a:pPr>
            <a:endParaRPr lang="en-US"/>
          </a:p>
        </c:txPr>
        <c:crossAx val="-532628720"/>
        <c:crosses val="autoZero"/>
        <c:auto val="1"/>
        <c:lblAlgn val="ctr"/>
        <c:lblOffset val="100"/>
        <c:noMultiLvlLbl val="0"/>
      </c:catAx>
      <c:valAx>
        <c:axId val="-532628720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-532629808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7083850849871911"/>
          <c:y val="0.12792292377350895"/>
          <c:w val="0.25656838937294169"/>
          <c:h val="7.6369379522230316E-2"/>
        </c:manualLayout>
      </c:layout>
      <c:overlay val="0"/>
      <c:txPr>
        <a:bodyPr/>
        <a:lstStyle/>
        <a:p>
          <a:pPr>
            <a:defRPr sz="1600"/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tx>
        <c:rich>
          <a:bodyPr/>
          <a:lstStyle/>
          <a:p>
            <a:pPr>
              <a:defRPr sz="2800"/>
            </a:pPr>
            <a:r>
              <a:rPr lang="en-IN" sz="2800" dirty="0"/>
              <a:t>Highly Expressed microRNAs</a:t>
            </a:r>
            <a:endParaRPr lang="en-US" sz="2800" dirty="0"/>
          </a:p>
        </c:rich>
      </c:tx>
      <c:overlay val="0"/>
    </c:title>
    <c:autoTitleDeleted val="0"/>
    <c:plotArea>
      <c:layout>
        <c:manualLayout>
          <c:layoutTarget val="inner"/>
          <c:xMode val="edge"/>
          <c:yMode val="edge"/>
          <c:x val="9.1788877952755907E-2"/>
          <c:y val="0.1203574606079318"/>
          <c:w val="0.90495423228346461"/>
          <c:h val="0.7323463434570626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LogFC values</c:v>
                </c:pt>
              </c:strCache>
            </c:strRef>
          </c:tx>
          <c:invertIfNegative val="0"/>
          <c:dPt>
            <c:idx val="11"/>
            <c:invertIfNegative val="0"/>
            <c:bubble3D val="0"/>
            <c:spPr>
              <a:solidFill>
                <a:srgbClr val="4F81BD"/>
              </a:solidFill>
            </c:spPr>
            <c:extLst>
              <c:ext xmlns:c16="http://schemas.microsoft.com/office/drawing/2014/chart" uri="{C3380CC4-5D6E-409C-BE32-E72D297353CC}">
                <c16:uniqueId val="{00000000-149D-49B6-A5AF-8EF4BA88E269}"/>
              </c:ext>
            </c:extLst>
          </c:dPt>
          <c:dPt>
            <c:idx val="12"/>
            <c:invertIfNegative val="0"/>
            <c:bubble3D val="0"/>
            <c:spPr>
              <a:solidFill>
                <a:srgbClr val="4F81BD"/>
              </a:solidFill>
            </c:spPr>
            <c:extLst>
              <c:ext xmlns:c16="http://schemas.microsoft.com/office/drawing/2014/chart" uri="{C3380CC4-5D6E-409C-BE32-E72D297353CC}">
                <c16:uniqueId val="{00000001-149D-49B6-A5AF-8EF4BA88E269}"/>
              </c:ext>
            </c:extLst>
          </c:dPt>
          <c:dPt>
            <c:idx val="13"/>
            <c:invertIfNegative val="0"/>
            <c:bubble3D val="0"/>
            <c:spPr>
              <a:solidFill>
                <a:srgbClr val="4F81BD"/>
              </a:solidFill>
            </c:spPr>
            <c:extLst>
              <c:ext xmlns:c16="http://schemas.microsoft.com/office/drawing/2014/chart" uri="{C3380CC4-5D6E-409C-BE32-E72D297353CC}">
                <c16:uniqueId val="{00000002-149D-49B6-A5AF-8EF4BA88E269}"/>
              </c:ext>
            </c:extLst>
          </c:dPt>
          <c:dPt>
            <c:idx val="14"/>
            <c:invertIfNegative val="0"/>
            <c:bubble3D val="0"/>
            <c:spPr>
              <a:solidFill>
                <a:srgbClr val="4F81BD"/>
              </a:solidFill>
            </c:spPr>
            <c:extLst>
              <c:ext xmlns:c16="http://schemas.microsoft.com/office/drawing/2014/chart" uri="{C3380CC4-5D6E-409C-BE32-E72D297353CC}">
                <c16:uniqueId val="{00000003-149D-49B6-A5AF-8EF4BA88E269}"/>
              </c:ext>
            </c:extLst>
          </c:dPt>
          <c:dPt>
            <c:idx val="15"/>
            <c:invertIfNegative val="0"/>
            <c:bubble3D val="0"/>
            <c:spPr>
              <a:solidFill>
                <a:srgbClr val="4F81BD"/>
              </a:solidFill>
            </c:spPr>
            <c:extLst>
              <c:ext xmlns:c16="http://schemas.microsoft.com/office/drawing/2014/chart" uri="{C3380CC4-5D6E-409C-BE32-E72D297353CC}">
                <c16:uniqueId val="{00000004-149D-49B6-A5AF-8EF4BA88E269}"/>
              </c:ext>
            </c:extLst>
          </c:dPt>
          <c:dPt>
            <c:idx val="16"/>
            <c:invertIfNegative val="0"/>
            <c:bubble3D val="0"/>
            <c:spPr>
              <a:solidFill>
                <a:srgbClr val="4F81BD"/>
              </a:solidFill>
            </c:spPr>
            <c:extLst>
              <c:ext xmlns:c16="http://schemas.microsoft.com/office/drawing/2014/chart" uri="{C3380CC4-5D6E-409C-BE32-E72D297353CC}">
                <c16:uniqueId val="{00000005-149D-49B6-A5AF-8EF4BA88E269}"/>
              </c:ext>
            </c:extLst>
          </c:dPt>
          <c:dPt>
            <c:idx val="17"/>
            <c:invertIfNegative val="0"/>
            <c:bubble3D val="0"/>
            <c:spPr>
              <a:solidFill>
                <a:srgbClr val="4F81BD"/>
              </a:solidFill>
            </c:spPr>
            <c:extLst>
              <c:ext xmlns:c16="http://schemas.microsoft.com/office/drawing/2014/chart" uri="{C3380CC4-5D6E-409C-BE32-E72D297353CC}">
                <c16:uniqueId val="{00000006-149D-49B6-A5AF-8EF4BA88E269}"/>
              </c:ext>
            </c:extLst>
          </c:dPt>
          <c:dPt>
            <c:idx val="18"/>
            <c:invertIfNegative val="0"/>
            <c:bubble3D val="0"/>
            <c:spPr>
              <a:solidFill>
                <a:srgbClr val="4F81BD"/>
              </a:solidFill>
            </c:spPr>
            <c:extLst>
              <c:ext xmlns:c16="http://schemas.microsoft.com/office/drawing/2014/chart" uri="{C3380CC4-5D6E-409C-BE32-E72D297353CC}">
                <c16:uniqueId val="{00000007-149D-49B6-A5AF-8EF4BA88E269}"/>
              </c:ext>
            </c:extLst>
          </c:dPt>
          <c:dPt>
            <c:idx val="19"/>
            <c:invertIfNegative val="0"/>
            <c:bubble3D val="0"/>
            <c:spPr>
              <a:solidFill>
                <a:srgbClr val="4F81BD"/>
              </a:solidFill>
            </c:spPr>
            <c:extLst>
              <c:ext xmlns:c16="http://schemas.microsoft.com/office/drawing/2014/chart" uri="{C3380CC4-5D6E-409C-BE32-E72D297353CC}">
                <c16:uniqueId val="{00000008-149D-49B6-A5AF-8EF4BA88E269}"/>
              </c:ext>
            </c:extLst>
          </c:dPt>
          <c:dPt>
            <c:idx val="20"/>
            <c:invertIfNegative val="0"/>
            <c:bubble3D val="0"/>
            <c:spPr>
              <a:solidFill>
                <a:srgbClr val="4F81BD"/>
              </a:solidFill>
            </c:spPr>
            <c:extLst>
              <c:ext xmlns:c16="http://schemas.microsoft.com/office/drawing/2014/chart" uri="{C3380CC4-5D6E-409C-BE32-E72D297353CC}">
                <c16:uniqueId val="{00000009-149D-49B6-A5AF-8EF4BA88E269}"/>
              </c:ext>
            </c:extLst>
          </c:dPt>
          <c:dPt>
            <c:idx val="21"/>
            <c:invertIfNegative val="0"/>
            <c:bubble3D val="0"/>
            <c:spPr>
              <a:solidFill>
                <a:srgbClr val="4F81BD"/>
              </a:solidFill>
            </c:spPr>
            <c:extLst>
              <c:ext xmlns:c16="http://schemas.microsoft.com/office/drawing/2014/chart" uri="{C3380CC4-5D6E-409C-BE32-E72D297353CC}">
                <c16:uniqueId val="{0000000A-149D-49B6-A5AF-8EF4BA88E269}"/>
              </c:ext>
            </c:extLst>
          </c:dPt>
          <c:cat>
            <c:strRef>
              <c:f>Sheet1!$A$2:$A$23</c:f>
              <c:strCache>
                <c:ptCount val="22"/>
                <c:pt idx="0">
                  <c:v>hsa-miR-4423-5p</c:v>
                </c:pt>
                <c:pt idx="1">
                  <c:v>hsa-miR-211-5p</c:v>
                </c:pt>
                <c:pt idx="2">
                  <c:v>hsa-miR-338-5p</c:v>
                </c:pt>
                <c:pt idx="3">
                  <c:v>hsa-miR-34c-5p</c:v>
                </c:pt>
                <c:pt idx="4">
                  <c:v>hsa-miR-34b-5p</c:v>
                </c:pt>
                <c:pt idx="5">
                  <c:v>hsa-miR-501-3p</c:v>
                </c:pt>
                <c:pt idx="6">
                  <c:v>hsa-miR-1271-5p</c:v>
                </c:pt>
                <c:pt idx="7">
                  <c:v>hsa-miR-3607-5p</c:v>
                </c:pt>
                <c:pt idx="8">
                  <c:v>hsa-miR-409-5p</c:v>
                </c:pt>
                <c:pt idx="9">
                  <c:v>hsa-miR-33b-5p</c:v>
                </c:pt>
                <c:pt idx="10">
                  <c:v>hsa-miR-3182</c:v>
                </c:pt>
                <c:pt idx="11">
                  <c:v>hsa-miR-221-5p</c:v>
                </c:pt>
                <c:pt idx="12">
                  <c:v>hsa-miR-125b-5p</c:v>
                </c:pt>
                <c:pt idx="13">
                  <c:v>hsa-miR-4284</c:v>
                </c:pt>
                <c:pt idx="14">
                  <c:v>hsa-miR-125a-5p</c:v>
                </c:pt>
                <c:pt idx="15">
                  <c:v>hsa-miR-100-5p</c:v>
                </c:pt>
                <c:pt idx="16">
                  <c:v>hsa-miR-99b-5p</c:v>
                </c:pt>
                <c:pt idx="17">
                  <c:v>hsa-miR-99a-5p</c:v>
                </c:pt>
                <c:pt idx="18">
                  <c:v>hsa-miR-212-5p</c:v>
                </c:pt>
                <c:pt idx="19">
                  <c:v>hsa-miR-96-5p</c:v>
                </c:pt>
                <c:pt idx="20">
                  <c:v>hsa-miR-488-5p</c:v>
                </c:pt>
                <c:pt idx="21">
                  <c:v>hsa-miR-135a-3p</c:v>
                </c:pt>
              </c:strCache>
            </c:strRef>
          </c:cat>
          <c:val>
            <c:numRef>
              <c:f>Sheet1!$B$2:$B$23</c:f>
              <c:numCache>
                <c:formatCode>General</c:formatCode>
                <c:ptCount val="22"/>
                <c:pt idx="0">
                  <c:v>6.0060000000000002</c:v>
                </c:pt>
                <c:pt idx="1">
                  <c:v>4.2809999999999997</c:v>
                </c:pt>
                <c:pt idx="2">
                  <c:v>4.0330000000000004</c:v>
                </c:pt>
                <c:pt idx="3">
                  <c:v>3.339</c:v>
                </c:pt>
                <c:pt idx="4">
                  <c:v>3.2730000000000001</c:v>
                </c:pt>
                <c:pt idx="5">
                  <c:v>3.2410000000000001</c:v>
                </c:pt>
                <c:pt idx="6">
                  <c:v>3.141</c:v>
                </c:pt>
                <c:pt idx="7">
                  <c:v>3.06</c:v>
                </c:pt>
                <c:pt idx="8">
                  <c:v>3.0249999999999999</c:v>
                </c:pt>
                <c:pt idx="9">
                  <c:v>2.36</c:v>
                </c:pt>
                <c:pt idx="10">
                  <c:v>2.15</c:v>
                </c:pt>
                <c:pt idx="11">
                  <c:v>-2.1</c:v>
                </c:pt>
                <c:pt idx="12">
                  <c:v>-2.585</c:v>
                </c:pt>
                <c:pt idx="13">
                  <c:v>-2.641</c:v>
                </c:pt>
                <c:pt idx="14">
                  <c:v>-2.819</c:v>
                </c:pt>
                <c:pt idx="15">
                  <c:v>-3.121</c:v>
                </c:pt>
                <c:pt idx="16">
                  <c:v>-3.2290000000000001</c:v>
                </c:pt>
                <c:pt idx="17">
                  <c:v>-3.3730000000000002</c:v>
                </c:pt>
                <c:pt idx="18">
                  <c:v>-3.51</c:v>
                </c:pt>
                <c:pt idx="19">
                  <c:v>-3.677</c:v>
                </c:pt>
                <c:pt idx="20">
                  <c:v>-4.1180000000000003</c:v>
                </c:pt>
                <c:pt idx="21">
                  <c:v>-5.05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B-149D-49B6-A5AF-8EF4BA88E26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428748192"/>
        <c:axId val="-428747104"/>
      </c:barChart>
      <c:catAx>
        <c:axId val="-428748192"/>
        <c:scaling>
          <c:orientation val="minMax"/>
        </c:scaling>
        <c:delete val="0"/>
        <c:axPos val="b"/>
        <c:numFmt formatCode="General" sourceLinked="0"/>
        <c:majorTickMark val="in"/>
        <c:minorTickMark val="none"/>
        <c:tickLblPos val="nextTo"/>
        <c:txPr>
          <a:bodyPr rot="-5400000" vert="horz" anchor="ctr" anchorCtr="0"/>
          <a:lstStyle/>
          <a:p>
            <a:pPr>
              <a:defRPr sz="1400"/>
            </a:pPr>
            <a:endParaRPr lang="en-US"/>
          </a:p>
        </c:txPr>
        <c:crossAx val="-428747104"/>
        <c:crosses val="autoZero"/>
        <c:auto val="1"/>
        <c:lblAlgn val="ctr"/>
        <c:lblOffset val="100"/>
        <c:noMultiLvlLbl val="0"/>
      </c:catAx>
      <c:valAx>
        <c:axId val="-428747104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-428748192"/>
        <c:crosses val="autoZero"/>
        <c:crossBetween val="between"/>
      </c:valAx>
    </c:plotArea>
    <c:plotVisOnly val="1"/>
    <c:dispBlanksAs val="gap"/>
    <c:showDLblsOverMax val="0"/>
  </c:chart>
  <c:txPr>
    <a:bodyPr anchor="t"/>
    <a:lstStyle/>
    <a:p>
      <a:pPr>
        <a:defRPr sz="1800"/>
      </a:pPr>
      <a:endParaRPr lang="en-US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 sz="2400"/>
            </a:pPr>
            <a:r>
              <a:rPr lang="en-US" sz="2400"/>
              <a:t>Highly Expressed Genes  </a:t>
            </a:r>
          </a:p>
        </c:rich>
      </c:tx>
      <c:layout>
        <c:manualLayout>
          <c:xMode val="edge"/>
          <c:yMode val="edge"/>
          <c:x val="0.37619201246471395"/>
          <c:y val="0"/>
        </c:manualLayout>
      </c:layout>
      <c:overlay val="0"/>
    </c:title>
    <c:autoTitleDeleted val="0"/>
    <c:plotArea>
      <c:layout>
        <c:manualLayout>
          <c:layoutTarget val="inner"/>
          <c:xMode val="edge"/>
          <c:yMode val="edge"/>
          <c:x val="4.5371974704861769E-2"/>
          <c:y val="8.0135314396840268E-2"/>
          <c:w val="0.93408473680373283"/>
          <c:h val="0.8987490618018750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LogFC values </c:v>
                </c:pt>
              </c:strCache>
            </c:strRef>
          </c:tx>
          <c:invertIfNegative val="0"/>
          <c:dPt>
            <c:idx val="15"/>
            <c:invertIfNegative val="0"/>
            <c:bubble3D val="0"/>
            <c:spPr>
              <a:solidFill>
                <a:schemeClr val="accent2"/>
              </a:solidFill>
            </c:spPr>
            <c:extLst>
              <c:ext xmlns:c16="http://schemas.microsoft.com/office/drawing/2014/chart" uri="{C3380CC4-5D6E-409C-BE32-E72D297353CC}">
                <c16:uniqueId val="{00000000-9FD2-4E06-BF1A-1921AFDF3E1D}"/>
              </c:ext>
            </c:extLst>
          </c:dPt>
          <c:dPt>
            <c:idx val="16"/>
            <c:invertIfNegative val="0"/>
            <c:bubble3D val="0"/>
            <c:spPr>
              <a:solidFill>
                <a:srgbClr val="C0504D"/>
              </a:solidFill>
            </c:spPr>
            <c:extLst>
              <c:ext xmlns:c16="http://schemas.microsoft.com/office/drawing/2014/chart" uri="{C3380CC4-5D6E-409C-BE32-E72D297353CC}">
                <c16:uniqueId val="{00000001-9FD2-4E06-BF1A-1921AFDF3E1D}"/>
              </c:ext>
            </c:extLst>
          </c:dPt>
          <c:dPt>
            <c:idx val="17"/>
            <c:invertIfNegative val="0"/>
            <c:bubble3D val="0"/>
            <c:spPr>
              <a:solidFill>
                <a:srgbClr val="C0504D"/>
              </a:solidFill>
            </c:spPr>
            <c:extLst>
              <c:ext xmlns:c16="http://schemas.microsoft.com/office/drawing/2014/chart" uri="{C3380CC4-5D6E-409C-BE32-E72D297353CC}">
                <c16:uniqueId val="{00000002-9FD2-4E06-BF1A-1921AFDF3E1D}"/>
              </c:ext>
            </c:extLst>
          </c:dPt>
          <c:dPt>
            <c:idx val="18"/>
            <c:invertIfNegative val="0"/>
            <c:bubble3D val="0"/>
            <c:spPr>
              <a:solidFill>
                <a:srgbClr val="C0504D"/>
              </a:solidFill>
            </c:spPr>
            <c:extLst>
              <c:ext xmlns:c16="http://schemas.microsoft.com/office/drawing/2014/chart" uri="{C3380CC4-5D6E-409C-BE32-E72D297353CC}">
                <c16:uniqueId val="{00000003-9FD2-4E06-BF1A-1921AFDF3E1D}"/>
              </c:ext>
            </c:extLst>
          </c:dPt>
          <c:dPt>
            <c:idx val="19"/>
            <c:invertIfNegative val="0"/>
            <c:bubble3D val="0"/>
            <c:spPr>
              <a:solidFill>
                <a:srgbClr val="C0504D"/>
              </a:solidFill>
            </c:spPr>
            <c:extLst>
              <c:ext xmlns:c16="http://schemas.microsoft.com/office/drawing/2014/chart" uri="{C3380CC4-5D6E-409C-BE32-E72D297353CC}">
                <c16:uniqueId val="{00000004-9FD2-4E06-BF1A-1921AFDF3E1D}"/>
              </c:ext>
            </c:extLst>
          </c:dPt>
          <c:dPt>
            <c:idx val="20"/>
            <c:invertIfNegative val="0"/>
            <c:bubble3D val="0"/>
            <c:spPr>
              <a:solidFill>
                <a:srgbClr val="C0504D"/>
              </a:solidFill>
            </c:spPr>
            <c:extLst>
              <c:ext xmlns:c16="http://schemas.microsoft.com/office/drawing/2014/chart" uri="{C3380CC4-5D6E-409C-BE32-E72D297353CC}">
                <c16:uniqueId val="{00000005-9FD2-4E06-BF1A-1921AFDF3E1D}"/>
              </c:ext>
            </c:extLst>
          </c:dPt>
          <c:dPt>
            <c:idx val="21"/>
            <c:invertIfNegative val="0"/>
            <c:bubble3D val="0"/>
            <c:spPr>
              <a:solidFill>
                <a:srgbClr val="C0504D"/>
              </a:solidFill>
            </c:spPr>
            <c:extLst>
              <c:ext xmlns:c16="http://schemas.microsoft.com/office/drawing/2014/chart" uri="{C3380CC4-5D6E-409C-BE32-E72D297353CC}">
                <c16:uniqueId val="{00000006-9FD2-4E06-BF1A-1921AFDF3E1D}"/>
              </c:ext>
            </c:extLst>
          </c:dPt>
          <c:dPt>
            <c:idx val="22"/>
            <c:invertIfNegative val="0"/>
            <c:bubble3D val="0"/>
            <c:spPr>
              <a:solidFill>
                <a:srgbClr val="C0504D"/>
              </a:solidFill>
            </c:spPr>
            <c:extLst>
              <c:ext xmlns:c16="http://schemas.microsoft.com/office/drawing/2014/chart" uri="{C3380CC4-5D6E-409C-BE32-E72D297353CC}">
                <c16:uniqueId val="{00000007-9FD2-4E06-BF1A-1921AFDF3E1D}"/>
              </c:ext>
            </c:extLst>
          </c:dPt>
          <c:dPt>
            <c:idx val="23"/>
            <c:invertIfNegative val="0"/>
            <c:bubble3D val="0"/>
            <c:spPr>
              <a:solidFill>
                <a:srgbClr val="C0504D"/>
              </a:solidFill>
            </c:spPr>
            <c:extLst>
              <c:ext xmlns:c16="http://schemas.microsoft.com/office/drawing/2014/chart" uri="{C3380CC4-5D6E-409C-BE32-E72D297353CC}">
                <c16:uniqueId val="{00000008-9FD2-4E06-BF1A-1921AFDF3E1D}"/>
              </c:ext>
            </c:extLst>
          </c:dPt>
          <c:dPt>
            <c:idx val="24"/>
            <c:invertIfNegative val="0"/>
            <c:bubble3D val="0"/>
            <c:spPr>
              <a:solidFill>
                <a:srgbClr val="C0504D"/>
              </a:solidFill>
            </c:spPr>
            <c:extLst>
              <c:ext xmlns:c16="http://schemas.microsoft.com/office/drawing/2014/chart" uri="{C3380CC4-5D6E-409C-BE32-E72D297353CC}">
                <c16:uniqueId val="{00000009-9FD2-4E06-BF1A-1921AFDF3E1D}"/>
              </c:ext>
            </c:extLst>
          </c:dPt>
          <c:dPt>
            <c:idx val="25"/>
            <c:invertIfNegative val="0"/>
            <c:bubble3D val="0"/>
            <c:spPr>
              <a:solidFill>
                <a:srgbClr val="C0504D"/>
              </a:solidFill>
            </c:spPr>
            <c:extLst>
              <c:ext xmlns:c16="http://schemas.microsoft.com/office/drawing/2014/chart" uri="{C3380CC4-5D6E-409C-BE32-E72D297353CC}">
                <c16:uniqueId val="{0000000A-9FD2-4E06-BF1A-1921AFDF3E1D}"/>
              </c:ext>
            </c:extLst>
          </c:dPt>
          <c:dPt>
            <c:idx val="26"/>
            <c:invertIfNegative val="0"/>
            <c:bubble3D val="0"/>
            <c:spPr>
              <a:solidFill>
                <a:srgbClr val="C0504D"/>
              </a:solidFill>
            </c:spPr>
            <c:extLst>
              <c:ext xmlns:c16="http://schemas.microsoft.com/office/drawing/2014/chart" uri="{C3380CC4-5D6E-409C-BE32-E72D297353CC}">
                <c16:uniqueId val="{0000000B-9FD2-4E06-BF1A-1921AFDF3E1D}"/>
              </c:ext>
            </c:extLst>
          </c:dPt>
          <c:dPt>
            <c:idx val="27"/>
            <c:invertIfNegative val="0"/>
            <c:bubble3D val="0"/>
            <c:spPr>
              <a:solidFill>
                <a:srgbClr val="C0504D"/>
              </a:solidFill>
            </c:spPr>
            <c:extLst>
              <c:ext xmlns:c16="http://schemas.microsoft.com/office/drawing/2014/chart" uri="{C3380CC4-5D6E-409C-BE32-E72D297353CC}">
                <c16:uniqueId val="{0000000C-9FD2-4E06-BF1A-1921AFDF3E1D}"/>
              </c:ext>
            </c:extLst>
          </c:dPt>
          <c:dPt>
            <c:idx val="28"/>
            <c:invertIfNegative val="0"/>
            <c:bubble3D val="0"/>
            <c:spPr>
              <a:solidFill>
                <a:srgbClr val="C0504D"/>
              </a:solidFill>
            </c:spPr>
            <c:extLst>
              <c:ext xmlns:c16="http://schemas.microsoft.com/office/drawing/2014/chart" uri="{C3380CC4-5D6E-409C-BE32-E72D297353CC}">
                <c16:uniqueId val="{0000000D-9FD2-4E06-BF1A-1921AFDF3E1D}"/>
              </c:ext>
            </c:extLst>
          </c:dPt>
          <c:dPt>
            <c:idx val="29"/>
            <c:invertIfNegative val="0"/>
            <c:bubble3D val="0"/>
            <c:spPr>
              <a:solidFill>
                <a:srgbClr val="C0504D"/>
              </a:solidFill>
            </c:spPr>
            <c:extLst>
              <c:ext xmlns:c16="http://schemas.microsoft.com/office/drawing/2014/chart" uri="{C3380CC4-5D6E-409C-BE32-E72D297353CC}">
                <c16:uniqueId val="{0000000E-9FD2-4E06-BF1A-1921AFDF3E1D}"/>
              </c:ext>
            </c:extLst>
          </c:dPt>
          <c:cat>
            <c:strRef>
              <c:f>Sheet1!$A$2:$A$31</c:f>
              <c:strCache>
                <c:ptCount val="30"/>
                <c:pt idx="0">
                  <c:v>AL109930.1</c:v>
                </c:pt>
                <c:pt idx="1">
                  <c:v>KCNMB2-AS1</c:v>
                </c:pt>
                <c:pt idx="2">
                  <c:v>PCDH9</c:v>
                </c:pt>
                <c:pt idx="3">
                  <c:v>AL117190.2</c:v>
                </c:pt>
                <c:pt idx="4">
                  <c:v>SNAP25-AS1</c:v>
                </c:pt>
                <c:pt idx="5">
                  <c:v>AP001825.1</c:v>
                </c:pt>
                <c:pt idx="6">
                  <c:v>FTH1</c:v>
                </c:pt>
                <c:pt idx="7">
                  <c:v>BEX1</c:v>
                </c:pt>
                <c:pt idx="8">
                  <c:v>TMSB4X</c:v>
                </c:pt>
                <c:pt idx="9">
                  <c:v>AC069437.1</c:v>
                </c:pt>
                <c:pt idx="10">
                  <c:v>BEX3</c:v>
                </c:pt>
                <c:pt idx="11">
                  <c:v>PCSK1N</c:v>
                </c:pt>
                <c:pt idx="12">
                  <c:v>GOLGA8B</c:v>
                </c:pt>
                <c:pt idx="13">
                  <c:v>AC027288.3</c:v>
                </c:pt>
                <c:pt idx="14">
                  <c:v>AC069223.1</c:v>
                </c:pt>
                <c:pt idx="15">
                  <c:v>ZBTB46</c:v>
                </c:pt>
                <c:pt idx="16">
                  <c:v>RIT2</c:v>
                </c:pt>
                <c:pt idx="17">
                  <c:v>SNX31</c:v>
                </c:pt>
                <c:pt idx="18">
                  <c:v>ADAMTS9-AS2</c:v>
                </c:pt>
                <c:pt idx="19">
                  <c:v>MT1M</c:v>
                </c:pt>
                <c:pt idx="20">
                  <c:v>ADAMTSL1</c:v>
                </c:pt>
                <c:pt idx="21">
                  <c:v>RPL39</c:v>
                </c:pt>
                <c:pt idx="22">
                  <c:v>MT1X</c:v>
                </c:pt>
                <c:pt idx="23">
                  <c:v>SGCZ</c:v>
                </c:pt>
                <c:pt idx="24">
                  <c:v>AC120193.1</c:v>
                </c:pt>
                <c:pt idx="25">
                  <c:v>AL078639.1</c:v>
                </c:pt>
                <c:pt idx="26">
                  <c:v>MSH4</c:v>
                </c:pt>
                <c:pt idx="27">
                  <c:v>PTPN20</c:v>
                </c:pt>
                <c:pt idx="28">
                  <c:v>FMN1</c:v>
                </c:pt>
                <c:pt idx="29">
                  <c:v>CADM2</c:v>
                </c:pt>
              </c:strCache>
            </c:strRef>
          </c:cat>
          <c:val>
            <c:numRef>
              <c:f>Sheet1!$B$2:$B$31</c:f>
              <c:numCache>
                <c:formatCode>General</c:formatCode>
                <c:ptCount val="30"/>
                <c:pt idx="0">
                  <c:v>-2.3130000000000002</c:v>
                </c:pt>
                <c:pt idx="1">
                  <c:v>-2.2290000000000001</c:v>
                </c:pt>
                <c:pt idx="2">
                  <c:v>-2.0830000000000002</c:v>
                </c:pt>
                <c:pt idx="3">
                  <c:v>-2.0190000000000001</c:v>
                </c:pt>
                <c:pt idx="4">
                  <c:v>-1.954</c:v>
                </c:pt>
                <c:pt idx="5">
                  <c:v>-1.901</c:v>
                </c:pt>
                <c:pt idx="6">
                  <c:v>-1.8979999999999999</c:v>
                </c:pt>
                <c:pt idx="7">
                  <c:v>-1.875</c:v>
                </c:pt>
                <c:pt idx="8">
                  <c:v>-1.871</c:v>
                </c:pt>
                <c:pt idx="9">
                  <c:v>-1.732</c:v>
                </c:pt>
                <c:pt idx="10">
                  <c:v>-1.702</c:v>
                </c:pt>
                <c:pt idx="11">
                  <c:v>-1.6910000000000001</c:v>
                </c:pt>
                <c:pt idx="12">
                  <c:v>-1.667</c:v>
                </c:pt>
                <c:pt idx="13">
                  <c:v>-1.619</c:v>
                </c:pt>
                <c:pt idx="14">
                  <c:v>-1.6180000000000001</c:v>
                </c:pt>
                <c:pt idx="15">
                  <c:v>1.212</c:v>
                </c:pt>
                <c:pt idx="16">
                  <c:v>1.226</c:v>
                </c:pt>
                <c:pt idx="17">
                  <c:v>1.254</c:v>
                </c:pt>
                <c:pt idx="18">
                  <c:v>1.2869999999999999</c:v>
                </c:pt>
                <c:pt idx="19">
                  <c:v>1.3180000000000001</c:v>
                </c:pt>
                <c:pt idx="20">
                  <c:v>1.3240000000000001</c:v>
                </c:pt>
                <c:pt idx="21">
                  <c:v>1.341</c:v>
                </c:pt>
                <c:pt idx="22">
                  <c:v>1.415</c:v>
                </c:pt>
                <c:pt idx="23">
                  <c:v>1.5369999999999999</c:v>
                </c:pt>
                <c:pt idx="24">
                  <c:v>1.645</c:v>
                </c:pt>
                <c:pt idx="25">
                  <c:v>1.673</c:v>
                </c:pt>
                <c:pt idx="26">
                  <c:v>1.706</c:v>
                </c:pt>
                <c:pt idx="27">
                  <c:v>1.8340000000000001</c:v>
                </c:pt>
                <c:pt idx="28">
                  <c:v>2.38</c:v>
                </c:pt>
                <c:pt idx="29">
                  <c:v>10.86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F-9FD2-4E06-BF1A-1921AFDF3E1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634934448"/>
        <c:axId val="-634946960"/>
      </c:barChart>
      <c:catAx>
        <c:axId val="-634934448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 algn="ctr">
              <a:defRPr/>
            </a:pPr>
            <a:endParaRPr lang="en-US"/>
          </a:p>
        </c:txPr>
        <c:crossAx val="-634946960"/>
        <c:crosses val="autoZero"/>
        <c:auto val="1"/>
        <c:lblAlgn val="ctr"/>
        <c:lblOffset val="100"/>
        <c:noMultiLvlLbl val="0"/>
      </c:catAx>
      <c:valAx>
        <c:axId val="-634946960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-634934448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400"/>
      </a:pPr>
      <a:endParaRPr lang="en-US"/>
    </a:p>
  </c:txPr>
  <c:externalData r:id="rId1">
    <c:autoUpdate val="0"/>
  </c:externalData>
</c:chartSpac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30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12B2D-BD7D-400C-B2B2-BF23BFDDE2ED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09/09/24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10DA0-9F14-4689-99B1-FB3E1725E5DA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23194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12B2D-BD7D-400C-B2B2-BF23BFDDE2ED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09/09/24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10DA0-9F14-4689-99B1-FB3E1725E5DA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2288758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30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12B2D-BD7D-400C-B2B2-BF23BFDDE2ED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09/09/24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10DA0-9F14-4689-99B1-FB3E1725E5DA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2805659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12B2D-BD7D-400C-B2B2-BF23BFDDE2ED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09/09/24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10DA0-9F14-4689-99B1-FB3E1725E5DA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2012149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5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12B2D-BD7D-400C-B2B2-BF23BFDDE2ED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09/09/24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10DA0-9F14-4689-99B1-FB3E1725E5DA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0529129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2800" y="1600204"/>
            <a:ext cx="7213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0" y="1600204"/>
            <a:ext cx="7213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12B2D-BD7D-400C-B2B2-BF23BFDDE2ED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09/09/24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10DA0-9F14-4689-99B1-FB3E1725E5DA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0478101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0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0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12B2D-BD7D-400C-B2B2-BF23BFDDE2ED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09/09/24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10DA0-9F14-4689-99B1-FB3E1725E5DA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4137426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12B2D-BD7D-400C-B2B2-BF23BFDDE2ED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09/09/24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10DA0-9F14-4689-99B1-FB3E1725E5DA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0112690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12B2D-BD7D-400C-B2B2-BF23BFDDE2ED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09/09/24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10DA0-9F14-4689-99B1-FB3E1725E5DA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6351954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4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12B2D-BD7D-400C-B2B2-BF23BFDDE2ED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09/09/24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10DA0-9F14-4689-99B1-FB3E1725E5DA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22334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12B2D-BD7D-400C-B2B2-BF23BFDDE2ED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09/09/24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10DA0-9F14-4689-99B1-FB3E1725E5DA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2707653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12B2D-BD7D-400C-B2B2-BF23BFDDE2ED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09/09/24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10DA0-9F14-4689-99B1-FB3E1725E5DA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47174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785600" y="274643"/>
            <a:ext cx="36576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2800" y="274643"/>
            <a:ext cx="107696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12B2D-BD7D-400C-B2B2-BF23BFDDE2ED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09/09/24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10DA0-9F14-4689-99B1-FB3E1725E5DA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898123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785600" y="274643"/>
            <a:ext cx="36576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2800" y="274643"/>
            <a:ext cx="107696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12B2D-BD7D-400C-B2B2-BF23BFDDE2ED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09/09/24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10DA0-9F14-4689-99B1-FB3E1725E5DA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4407008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30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12B2D-BD7D-400C-B2B2-BF23BFDDE2ED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09/09/24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10DA0-9F14-4689-99B1-FB3E1725E5DA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1769167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12B2D-BD7D-400C-B2B2-BF23BFDDE2ED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09/09/24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10DA0-9F14-4689-99B1-FB3E1725E5DA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5467861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5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12B2D-BD7D-400C-B2B2-BF23BFDDE2ED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09/09/24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10DA0-9F14-4689-99B1-FB3E1725E5DA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0821494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2800" y="1600204"/>
            <a:ext cx="7213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0" y="1600204"/>
            <a:ext cx="7213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12B2D-BD7D-400C-B2B2-BF23BFDDE2ED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09/09/24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10DA0-9F14-4689-99B1-FB3E1725E5DA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1512050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0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0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12B2D-BD7D-400C-B2B2-BF23BFDDE2ED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09/09/24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10DA0-9F14-4689-99B1-FB3E1725E5DA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4574285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12B2D-BD7D-400C-B2B2-BF23BFDDE2ED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09/09/24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10DA0-9F14-4689-99B1-FB3E1725E5DA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0896518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12B2D-BD7D-400C-B2B2-BF23BFDDE2ED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09/09/24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10DA0-9F14-4689-99B1-FB3E1725E5DA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4665756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4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12B2D-BD7D-400C-B2B2-BF23BFDDE2ED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09/09/24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10DA0-9F14-4689-99B1-FB3E1725E5DA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7188459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12B2D-BD7D-400C-B2B2-BF23BFDDE2ED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09/09/24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10DA0-9F14-4689-99B1-FB3E1725E5DA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53358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30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12B2D-BD7D-400C-B2B2-BF23BFDDE2ED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09/09/24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10DA0-9F14-4689-99B1-FB3E1725E5DA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9109465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12B2D-BD7D-400C-B2B2-BF23BFDDE2ED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09/09/24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10DA0-9F14-4689-99B1-FB3E1725E5DA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3253703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785600" y="274643"/>
            <a:ext cx="36576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2800" y="274643"/>
            <a:ext cx="107696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12B2D-BD7D-400C-B2B2-BF23BFDDE2ED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09/09/24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10DA0-9F14-4689-99B1-FB3E1725E5DA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629811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30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12B2D-BD7D-400C-B2B2-BF23BFDDE2ED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09/09/24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10DA0-9F14-4689-99B1-FB3E1725E5DA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9163829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12B2D-BD7D-400C-B2B2-BF23BFDDE2ED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09/09/24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10DA0-9F14-4689-99B1-FB3E1725E5DA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8345629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5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12B2D-BD7D-400C-B2B2-BF23BFDDE2ED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09/09/24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10DA0-9F14-4689-99B1-FB3E1725E5DA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3397752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2800" y="1600204"/>
            <a:ext cx="7213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0" y="1600204"/>
            <a:ext cx="7213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12B2D-BD7D-400C-B2B2-BF23BFDDE2ED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09/09/24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10DA0-9F14-4689-99B1-FB3E1725E5DA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987615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0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0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12B2D-BD7D-400C-B2B2-BF23BFDDE2ED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09/09/24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10DA0-9F14-4689-99B1-FB3E1725E5DA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6848397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12B2D-BD7D-400C-B2B2-BF23BFDDE2ED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09/09/24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10DA0-9F14-4689-99B1-FB3E1725E5DA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3828288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12B2D-BD7D-400C-B2B2-BF23BFDDE2ED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09/09/24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10DA0-9F14-4689-99B1-FB3E1725E5DA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5939121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4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12B2D-BD7D-400C-B2B2-BF23BFDDE2ED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09/09/24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10DA0-9F14-4689-99B1-FB3E1725E5DA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09722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12B2D-BD7D-400C-B2B2-BF23BFDDE2ED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09/09/24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10DA0-9F14-4689-99B1-FB3E1725E5DA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684942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12B2D-BD7D-400C-B2B2-BF23BFDDE2ED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09/09/24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10DA0-9F14-4689-99B1-FB3E1725E5DA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4588164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12B2D-BD7D-400C-B2B2-BF23BFDDE2ED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09/09/24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10DA0-9F14-4689-99B1-FB3E1725E5DA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3134636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785600" y="274643"/>
            <a:ext cx="36576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2800" y="274643"/>
            <a:ext cx="107696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12B2D-BD7D-400C-B2B2-BF23BFDDE2ED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09/09/24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10DA0-9F14-4689-99B1-FB3E1725E5DA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1342421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30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12B2D-BD7D-400C-B2B2-BF23BFDDE2ED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09/09/24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10DA0-9F14-4689-99B1-FB3E1725E5DA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3198205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12B2D-BD7D-400C-B2B2-BF23BFDDE2ED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09/09/24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10DA0-9F14-4689-99B1-FB3E1725E5DA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6213382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5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12B2D-BD7D-400C-B2B2-BF23BFDDE2ED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09/09/24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10DA0-9F14-4689-99B1-FB3E1725E5DA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8513694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2800" y="1600204"/>
            <a:ext cx="7213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0" y="1600204"/>
            <a:ext cx="7213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12B2D-BD7D-400C-B2B2-BF23BFDDE2ED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09/09/24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10DA0-9F14-4689-99B1-FB3E1725E5DA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6374641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0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0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12B2D-BD7D-400C-B2B2-BF23BFDDE2ED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09/09/24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10DA0-9F14-4689-99B1-FB3E1725E5DA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8971383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12B2D-BD7D-400C-B2B2-BF23BFDDE2ED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09/09/24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10DA0-9F14-4689-99B1-FB3E1725E5DA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10607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12B2D-BD7D-400C-B2B2-BF23BFDDE2ED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09/09/24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10DA0-9F14-4689-99B1-FB3E1725E5DA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733793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5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12B2D-BD7D-400C-B2B2-BF23BFDDE2ED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09/09/24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10DA0-9F14-4689-99B1-FB3E1725E5DA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2865285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4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12B2D-BD7D-400C-B2B2-BF23BFDDE2ED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09/09/24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10DA0-9F14-4689-99B1-FB3E1725E5DA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7037972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12B2D-BD7D-400C-B2B2-BF23BFDDE2ED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09/09/24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10DA0-9F14-4689-99B1-FB3E1725E5DA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781316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12B2D-BD7D-400C-B2B2-BF23BFDDE2ED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09/09/24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10DA0-9F14-4689-99B1-FB3E1725E5DA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3771701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785600" y="274643"/>
            <a:ext cx="36576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2800" y="274643"/>
            <a:ext cx="107696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12B2D-BD7D-400C-B2B2-BF23BFDDE2ED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09/09/24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10DA0-9F14-4689-99B1-FB3E1725E5DA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5119165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30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12B2D-BD7D-400C-B2B2-BF23BFDDE2ED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09/09/24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10DA0-9F14-4689-99B1-FB3E1725E5DA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3960174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12B2D-BD7D-400C-B2B2-BF23BFDDE2ED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09/09/24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10DA0-9F14-4689-99B1-FB3E1725E5DA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3090198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5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12B2D-BD7D-400C-B2B2-BF23BFDDE2ED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09/09/24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10DA0-9F14-4689-99B1-FB3E1725E5DA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9143562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2800" y="1600204"/>
            <a:ext cx="7213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0" y="1600204"/>
            <a:ext cx="7213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12B2D-BD7D-400C-B2B2-BF23BFDDE2ED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09/09/24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10DA0-9F14-4689-99B1-FB3E1725E5DA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0382720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0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0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12B2D-BD7D-400C-B2B2-BF23BFDDE2ED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09/09/24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10DA0-9F14-4689-99B1-FB3E1725E5DA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564195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12B2D-BD7D-400C-B2B2-BF23BFDDE2ED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09/09/24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10DA0-9F14-4689-99B1-FB3E1725E5DA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44337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2800" y="1600204"/>
            <a:ext cx="7213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0" y="1600204"/>
            <a:ext cx="7213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12B2D-BD7D-400C-B2B2-BF23BFDDE2ED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09/09/24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10DA0-9F14-4689-99B1-FB3E1725E5DA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0628499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12B2D-BD7D-400C-B2B2-BF23BFDDE2ED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09/09/24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10DA0-9F14-4689-99B1-FB3E1725E5DA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2619810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4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12B2D-BD7D-400C-B2B2-BF23BFDDE2ED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09/09/24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10DA0-9F14-4689-99B1-FB3E1725E5DA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2310704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12B2D-BD7D-400C-B2B2-BF23BFDDE2ED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09/09/24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10DA0-9F14-4689-99B1-FB3E1725E5DA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189172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12B2D-BD7D-400C-B2B2-BF23BFDDE2ED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09/09/24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10DA0-9F14-4689-99B1-FB3E1725E5DA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2869310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785600" y="274643"/>
            <a:ext cx="36576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2800" y="274643"/>
            <a:ext cx="107696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12B2D-BD7D-400C-B2B2-BF23BFDDE2ED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09/09/24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10DA0-9F14-4689-99B1-FB3E1725E5DA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8463771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30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12B2D-BD7D-400C-B2B2-BF23BFDDE2ED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09/09/24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10DA0-9F14-4689-99B1-FB3E1725E5DA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2110953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12B2D-BD7D-400C-B2B2-BF23BFDDE2ED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09/09/24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10DA0-9F14-4689-99B1-FB3E1725E5DA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8112139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5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12B2D-BD7D-400C-B2B2-BF23BFDDE2ED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09/09/24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10DA0-9F14-4689-99B1-FB3E1725E5DA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3498560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2800" y="1600204"/>
            <a:ext cx="7213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0" y="1600204"/>
            <a:ext cx="7213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12B2D-BD7D-400C-B2B2-BF23BFDDE2ED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09/09/24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10DA0-9F14-4689-99B1-FB3E1725E5DA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4494857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0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0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12B2D-BD7D-400C-B2B2-BF23BFDDE2ED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09/09/24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10DA0-9F14-4689-99B1-FB3E1725E5DA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2575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0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0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12B2D-BD7D-400C-B2B2-BF23BFDDE2ED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09/09/24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10DA0-9F14-4689-99B1-FB3E1725E5DA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4295529"/>
      </p:ext>
    </p:extLst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12B2D-BD7D-400C-B2B2-BF23BFDDE2ED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09/09/24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10DA0-9F14-4689-99B1-FB3E1725E5DA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1302972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12B2D-BD7D-400C-B2B2-BF23BFDDE2ED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09/09/24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10DA0-9F14-4689-99B1-FB3E1725E5DA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0527420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4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12B2D-BD7D-400C-B2B2-BF23BFDDE2ED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09/09/24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10DA0-9F14-4689-99B1-FB3E1725E5DA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6681776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12B2D-BD7D-400C-B2B2-BF23BFDDE2ED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09/09/24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10DA0-9F14-4689-99B1-FB3E1725E5DA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5051444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12B2D-BD7D-400C-B2B2-BF23BFDDE2ED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09/09/24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10DA0-9F14-4689-99B1-FB3E1725E5DA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3447873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785600" y="274643"/>
            <a:ext cx="36576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2800" y="274643"/>
            <a:ext cx="107696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12B2D-BD7D-400C-B2B2-BF23BFDDE2ED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09/09/24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10DA0-9F14-4689-99B1-FB3E1725E5DA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5424225"/>
      </p:ext>
    </p:extLst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30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12B2D-BD7D-400C-B2B2-BF23BFDDE2ED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09/09/24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10DA0-9F14-4689-99B1-FB3E1725E5DA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5357498"/>
      </p:ext>
    </p:extLst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12B2D-BD7D-400C-B2B2-BF23BFDDE2ED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09/09/24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10DA0-9F14-4689-99B1-FB3E1725E5DA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1841518"/>
      </p:ext>
    </p:extLst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5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12B2D-BD7D-400C-B2B2-BF23BFDDE2ED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09/09/24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10DA0-9F14-4689-99B1-FB3E1725E5DA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1175008"/>
      </p:ext>
    </p:extLst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2800" y="1600204"/>
            <a:ext cx="7213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0" y="1600204"/>
            <a:ext cx="7213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12B2D-BD7D-400C-B2B2-BF23BFDDE2ED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09/09/24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10DA0-9F14-4689-99B1-FB3E1725E5DA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81294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12B2D-BD7D-400C-B2B2-BF23BFDDE2ED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09/09/24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10DA0-9F14-4689-99B1-FB3E1725E5DA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498512"/>
      </p:ext>
    </p:extLst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0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0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12B2D-BD7D-400C-B2B2-BF23BFDDE2ED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09/09/24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10DA0-9F14-4689-99B1-FB3E1725E5DA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6032200"/>
      </p:ext>
    </p:extLst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12B2D-BD7D-400C-B2B2-BF23BFDDE2ED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09/09/24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10DA0-9F14-4689-99B1-FB3E1725E5DA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3150032"/>
      </p:ext>
    </p:extLst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12B2D-BD7D-400C-B2B2-BF23BFDDE2ED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09/09/24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10DA0-9F14-4689-99B1-FB3E1725E5DA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1803853"/>
      </p:ext>
    </p:extLst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4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12B2D-BD7D-400C-B2B2-BF23BFDDE2ED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09/09/24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10DA0-9F14-4689-99B1-FB3E1725E5DA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2780990"/>
      </p:ext>
    </p:extLst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12B2D-BD7D-400C-B2B2-BF23BFDDE2ED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09/09/24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10DA0-9F14-4689-99B1-FB3E1725E5DA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5815450"/>
      </p:ext>
    </p:extLst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12B2D-BD7D-400C-B2B2-BF23BFDDE2ED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09/09/24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10DA0-9F14-4689-99B1-FB3E1725E5DA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9772729"/>
      </p:ext>
    </p:extLst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785600" y="274643"/>
            <a:ext cx="36576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2800" y="274643"/>
            <a:ext cx="107696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12B2D-BD7D-400C-B2B2-BF23BFDDE2ED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09/09/24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10DA0-9F14-4689-99B1-FB3E1725E5DA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816490"/>
      </p:ext>
    </p:extLst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30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12B2D-BD7D-400C-B2B2-BF23BFDDE2ED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09/09/24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10DA0-9F14-4689-99B1-FB3E1725E5DA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5790759"/>
      </p:ext>
    </p:extLst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12B2D-BD7D-400C-B2B2-BF23BFDDE2ED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09/09/24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10DA0-9F14-4689-99B1-FB3E1725E5DA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5411740"/>
      </p:ext>
    </p:extLst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5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12B2D-BD7D-400C-B2B2-BF23BFDDE2ED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09/09/24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10DA0-9F14-4689-99B1-FB3E1725E5DA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283700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12B2D-BD7D-400C-B2B2-BF23BFDDE2ED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09/09/24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10DA0-9F14-4689-99B1-FB3E1725E5DA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9254622"/>
      </p:ext>
    </p:extLst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2800" y="1600204"/>
            <a:ext cx="7213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0" y="1600204"/>
            <a:ext cx="7213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12B2D-BD7D-400C-B2B2-BF23BFDDE2ED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09/09/24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10DA0-9F14-4689-99B1-FB3E1725E5DA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2205336"/>
      </p:ext>
    </p:extLst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0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0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12B2D-BD7D-400C-B2B2-BF23BFDDE2ED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09/09/24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10DA0-9F14-4689-99B1-FB3E1725E5DA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8043103"/>
      </p:ext>
    </p:extLst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12B2D-BD7D-400C-B2B2-BF23BFDDE2ED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09/09/24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10DA0-9F14-4689-99B1-FB3E1725E5DA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5046145"/>
      </p:ext>
    </p:extLst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12B2D-BD7D-400C-B2B2-BF23BFDDE2ED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09/09/24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10DA0-9F14-4689-99B1-FB3E1725E5DA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8177340"/>
      </p:ext>
    </p:extLst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4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12B2D-BD7D-400C-B2B2-BF23BFDDE2ED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09/09/24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10DA0-9F14-4689-99B1-FB3E1725E5DA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3097007"/>
      </p:ext>
    </p:extLst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12B2D-BD7D-400C-B2B2-BF23BFDDE2ED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09/09/24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10DA0-9F14-4689-99B1-FB3E1725E5DA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2111546"/>
      </p:ext>
    </p:extLst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12B2D-BD7D-400C-B2B2-BF23BFDDE2ED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09/09/24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10DA0-9F14-4689-99B1-FB3E1725E5DA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2079004"/>
      </p:ext>
    </p:extLst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785600" y="274643"/>
            <a:ext cx="36576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2800" y="274643"/>
            <a:ext cx="107696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12B2D-BD7D-400C-B2B2-BF23BFDDE2ED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09/09/24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10DA0-9F14-4689-99B1-FB3E1725E5DA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2980338"/>
      </p:ext>
    </p:extLst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30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12B2D-BD7D-400C-B2B2-BF23BFDDE2ED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09/09/24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10DA0-9F14-4689-99B1-FB3E1725E5DA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8576055"/>
      </p:ext>
    </p:extLst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12B2D-BD7D-400C-B2B2-BF23BFDDE2ED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09/09/24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10DA0-9F14-4689-99B1-FB3E1725E5DA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35682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4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12B2D-BD7D-400C-B2B2-BF23BFDDE2ED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09/09/24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10DA0-9F14-4689-99B1-FB3E1725E5DA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9989941"/>
      </p:ext>
    </p:extLst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5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12B2D-BD7D-400C-B2B2-BF23BFDDE2ED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09/09/24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10DA0-9F14-4689-99B1-FB3E1725E5DA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1917112"/>
      </p:ext>
    </p:extLst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2800" y="1600204"/>
            <a:ext cx="7213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0" y="1600204"/>
            <a:ext cx="7213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12B2D-BD7D-400C-B2B2-BF23BFDDE2ED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09/09/24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10DA0-9F14-4689-99B1-FB3E1725E5DA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5874645"/>
      </p:ext>
    </p:extLst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0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0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12B2D-BD7D-400C-B2B2-BF23BFDDE2ED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09/09/24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10DA0-9F14-4689-99B1-FB3E1725E5DA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9349221"/>
      </p:ext>
    </p:extLst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12B2D-BD7D-400C-B2B2-BF23BFDDE2ED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09/09/24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10DA0-9F14-4689-99B1-FB3E1725E5DA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0871173"/>
      </p:ext>
    </p:extLst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12B2D-BD7D-400C-B2B2-BF23BFDDE2ED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09/09/24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10DA0-9F14-4689-99B1-FB3E1725E5DA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7613459"/>
      </p:ext>
    </p:extLst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4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12B2D-BD7D-400C-B2B2-BF23BFDDE2ED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09/09/24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10DA0-9F14-4689-99B1-FB3E1725E5DA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3863231"/>
      </p:ext>
    </p:extLst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12B2D-BD7D-400C-B2B2-BF23BFDDE2ED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09/09/24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10DA0-9F14-4689-99B1-FB3E1725E5DA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0676681"/>
      </p:ext>
    </p:extLst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12B2D-BD7D-400C-B2B2-BF23BFDDE2ED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09/09/24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10DA0-9F14-4689-99B1-FB3E1725E5DA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0098633"/>
      </p:ext>
    </p:extLst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785600" y="274643"/>
            <a:ext cx="36576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2800" y="274643"/>
            <a:ext cx="107696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12B2D-BD7D-400C-B2B2-BF23BFDDE2ED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09/09/24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10DA0-9F14-4689-99B1-FB3E1725E5DA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1608551"/>
      </p:ext>
    </p:extLst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30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12B2D-BD7D-400C-B2B2-BF23BFDDE2ED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09/09/24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10DA0-9F14-4689-99B1-FB3E1725E5DA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93842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12B2D-BD7D-400C-B2B2-BF23BFDDE2ED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09/09/24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10DA0-9F14-4689-99B1-FB3E1725E5DA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636362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12B2D-BD7D-400C-B2B2-BF23BFDDE2ED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09/09/24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10DA0-9F14-4689-99B1-FB3E1725E5DA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6812625"/>
      </p:ext>
    </p:extLst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12B2D-BD7D-400C-B2B2-BF23BFDDE2ED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09/09/24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10DA0-9F14-4689-99B1-FB3E1725E5DA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3912943"/>
      </p:ext>
    </p:extLst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5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12B2D-BD7D-400C-B2B2-BF23BFDDE2ED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09/09/24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10DA0-9F14-4689-99B1-FB3E1725E5DA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7864623"/>
      </p:ext>
    </p:extLst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2800" y="1600204"/>
            <a:ext cx="7213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0" y="1600204"/>
            <a:ext cx="7213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12B2D-BD7D-400C-B2B2-BF23BFDDE2ED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09/09/24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10DA0-9F14-4689-99B1-FB3E1725E5DA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318515"/>
      </p:ext>
    </p:extLst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0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0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12B2D-BD7D-400C-B2B2-BF23BFDDE2ED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09/09/24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10DA0-9F14-4689-99B1-FB3E1725E5DA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8684754"/>
      </p:ext>
    </p:extLst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12B2D-BD7D-400C-B2B2-BF23BFDDE2ED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09/09/24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10DA0-9F14-4689-99B1-FB3E1725E5DA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1365306"/>
      </p:ext>
    </p:extLst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12B2D-BD7D-400C-B2B2-BF23BFDDE2ED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09/09/24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10DA0-9F14-4689-99B1-FB3E1725E5DA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2087128"/>
      </p:ext>
    </p:extLst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4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12B2D-BD7D-400C-B2B2-BF23BFDDE2ED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09/09/24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10DA0-9F14-4689-99B1-FB3E1725E5DA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165099"/>
      </p:ext>
    </p:extLst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12B2D-BD7D-400C-B2B2-BF23BFDDE2ED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09/09/24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10DA0-9F14-4689-99B1-FB3E1725E5DA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1110287"/>
      </p:ext>
    </p:extLst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12B2D-BD7D-400C-B2B2-BF23BFDDE2ED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09/09/24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10DA0-9F14-4689-99B1-FB3E1725E5DA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4368068"/>
      </p:ext>
    </p:extLst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785600" y="274643"/>
            <a:ext cx="36576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2800" y="274643"/>
            <a:ext cx="107696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12B2D-BD7D-400C-B2B2-BF23BFDDE2ED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09/09/24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10DA0-9F14-4689-99B1-FB3E1725E5DA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035579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12B2D-BD7D-400C-B2B2-BF23BFDDE2ED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09/09/24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10DA0-9F14-4689-99B1-FB3E1725E5DA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3538932"/>
      </p:ext>
    </p:extLst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30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12B2D-BD7D-400C-B2B2-BF23BFDDE2ED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09/09/24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10DA0-9F14-4689-99B1-FB3E1725E5DA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7036874"/>
      </p:ext>
    </p:extLst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12B2D-BD7D-400C-B2B2-BF23BFDDE2ED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09/09/24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10DA0-9F14-4689-99B1-FB3E1725E5DA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2323400"/>
      </p:ext>
    </p:extLst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5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12B2D-BD7D-400C-B2B2-BF23BFDDE2ED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09/09/24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10DA0-9F14-4689-99B1-FB3E1725E5DA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6822069"/>
      </p:ext>
    </p:extLst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2800" y="1600204"/>
            <a:ext cx="7213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0" y="1600204"/>
            <a:ext cx="7213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12B2D-BD7D-400C-B2B2-BF23BFDDE2ED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09/09/24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10DA0-9F14-4689-99B1-FB3E1725E5DA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8333516"/>
      </p:ext>
    </p:extLst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0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0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12B2D-BD7D-400C-B2B2-BF23BFDDE2ED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09/09/24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10DA0-9F14-4689-99B1-FB3E1725E5DA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5127917"/>
      </p:ext>
    </p:extLst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12B2D-BD7D-400C-B2B2-BF23BFDDE2ED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09/09/24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10DA0-9F14-4689-99B1-FB3E1725E5DA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2953180"/>
      </p:ext>
    </p:extLst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12B2D-BD7D-400C-B2B2-BF23BFDDE2ED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09/09/24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10DA0-9F14-4689-99B1-FB3E1725E5DA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2945971"/>
      </p:ext>
    </p:extLst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4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12B2D-BD7D-400C-B2B2-BF23BFDDE2ED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09/09/24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10DA0-9F14-4689-99B1-FB3E1725E5DA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6988302"/>
      </p:ext>
    </p:extLst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12B2D-BD7D-400C-B2B2-BF23BFDDE2ED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09/09/24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10DA0-9F14-4689-99B1-FB3E1725E5DA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1350963"/>
      </p:ext>
    </p:extLst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12B2D-BD7D-400C-B2B2-BF23BFDDE2ED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09/09/24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10DA0-9F14-4689-99B1-FB3E1725E5DA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452952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785600" y="274643"/>
            <a:ext cx="36576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2800" y="274643"/>
            <a:ext cx="107696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12B2D-BD7D-400C-B2B2-BF23BFDDE2ED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09/09/24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10DA0-9F14-4689-99B1-FB3E1725E5DA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2477276"/>
      </p:ext>
    </p:extLst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785600" y="274643"/>
            <a:ext cx="36576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2800" y="274643"/>
            <a:ext cx="107696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12B2D-BD7D-400C-B2B2-BF23BFDDE2ED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09/09/24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10DA0-9F14-4689-99B1-FB3E1725E5DA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6129327"/>
      </p:ext>
    </p:extLst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30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12B2D-BD7D-400C-B2B2-BF23BFDDE2ED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09/09/24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10DA0-9F14-4689-99B1-FB3E1725E5DA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9565539"/>
      </p:ext>
    </p:extLst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12B2D-BD7D-400C-B2B2-BF23BFDDE2ED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09/09/24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10DA0-9F14-4689-99B1-FB3E1725E5DA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2866088"/>
      </p:ext>
    </p:extLst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5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12B2D-BD7D-400C-B2B2-BF23BFDDE2ED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09/09/24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10DA0-9F14-4689-99B1-FB3E1725E5DA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0806894"/>
      </p:ext>
    </p:extLst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2800" y="1600204"/>
            <a:ext cx="7213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0" y="1600204"/>
            <a:ext cx="7213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12B2D-BD7D-400C-B2B2-BF23BFDDE2ED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09/09/24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10DA0-9F14-4689-99B1-FB3E1725E5DA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3423064"/>
      </p:ext>
    </p:extLst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0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0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12B2D-BD7D-400C-B2B2-BF23BFDDE2ED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09/09/24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10DA0-9F14-4689-99B1-FB3E1725E5DA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0596135"/>
      </p:ext>
    </p:extLst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12B2D-BD7D-400C-B2B2-BF23BFDDE2ED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09/09/24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10DA0-9F14-4689-99B1-FB3E1725E5DA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8599286"/>
      </p:ext>
    </p:extLst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12B2D-BD7D-400C-B2B2-BF23BFDDE2ED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09/09/24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10DA0-9F14-4689-99B1-FB3E1725E5DA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5085139"/>
      </p:ext>
    </p:extLst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4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12B2D-BD7D-400C-B2B2-BF23BFDDE2ED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09/09/24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10DA0-9F14-4689-99B1-FB3E1725E5DA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9723095"/>
      </p:ext>
    </p:extLst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12B2D-BD7D-400C-B2B2-BF23BFDDE2ED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09/09/24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10DA0-9F14-4689-99B1-FB3E1725E5DA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266257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30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12B2D-BD7D-400C-B2B2-BF23BFDDE2ED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09/09/24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10DA0-9F14-4689-99B1-FB3E1725E5DA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1082994"/>
      </p:ext>
    </p:extLst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12B2D-BD7D-400C-B2B2-BF23BFDDE2ED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09/09/24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10DA0-9F14-4689-99B1-FB3E1725E5DA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943142"/>
      </p:ext>
    </p:extLst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785600" y="274643"/>
            <a:ext cx="36576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2800" y="274643"/>
            <a:ext cx="107696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12B2D-BD7D-400C-B2B2-BF23BFDDE2ED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09/09/24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10DA0-9F14-4689-99B1-FB3E1725E5DA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740985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12B2D-BD7D-400C-B2B2-BF23BFDDE2ED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09/09/24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10DA0-9F14-4689-99B1-FB3E1725E5DA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173795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5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12B2D-BD7D-400C-B2B2-BF23BFDDE2ED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09/09/24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10DA0-9F14-4689-99B1-FB3E1725E5DA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321592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2800" y="1600204"/>
            <a:ext cx="7213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0" y="1600204"/>
            <a:ext cx="7213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12B2D-BD7D-400C-B2B2-BF23BFDDE2ED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09/09/24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10DA0-9F14-4689-99B1-FB3E1725E5DA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923525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0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0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12B2D-BD7D-400C-B2B2-BF23BFDDE2ED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09/09/24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10DA0-9F14-4689-99B1-FB3E1725E5DA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539105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12B2D-BD7D-400C-B2B2-BF23BFDDE2ED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09/09/24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10DA0-9F14-4689-99B1-FB3E1725E5DA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082705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12B2D-BD7D-400C-B2B2-BF23BFDDE2ED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09/09/24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10DA0-9F14-4689-99B1-FB3E1725E5DA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562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5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12B2D-BD7D-400C-B2B2-BF23BFDDE2ED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09/09/24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10DA0-9F14-4689-99B1-FB3E1725E5DA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540785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4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12B2D-BD7D-400C-B2B2-BF23BFDDE2ED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09/09/24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10DA0-9F14-4689-99B1-FB3E1725E5DA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817730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12B2D-BD7D-400C-B2B2-BF23BFDDE2ED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09/09/24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10DA0-9F14-4689-99B1-FB3E1725E5DA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890341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12B2D-BD7D-400C-B2B2-BF23BFDDE2ED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09/09/24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10DA0-9F14-4689-99B1-FB3E1725E5DA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130722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785600" y="274643"/>
            <a:ext cx="36576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2800" y="274643"/>
            <a:ext cx="107696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12B2D-BD7D-400C-B2B2-BF23BFDDE2ED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09/09/24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10DA0-9F14-4689-99B1-FB3E1725E5DA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140374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30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12B2D-BD7D-400C-B2B2-BF23BFDDE2ED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09/09/24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10DA0-9F14-4689-99B1-FB3E1725E5DA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634839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12B2D-BD7D-400C-B2B2-BF23BFDDE2ED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09/09/24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10DA0-9F14-4689-99B1-FB3E1725E5DA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992125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5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12B2D-BD7D-400C-B2B2-BF23BFDDE2ED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09/09/24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10DA0-9F14-4689-99B1-FB3E1725E5DA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634004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2800" y="1600204"/>
            <a:ext cx="7213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0" y="1600204"/>
            <a:ext cx="7213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12B2D-BD7D-400C-B2B2-BF23BFDDE2ED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09/09/24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10DA0-9F14-4689-99B1-FB3E1725E5DA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760807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0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0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12B2D-BD7D-400C-B2B2-BF23BFDDE2ED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09/09/24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10DA0-9F14-4689-99B1-FB3E1725E5DA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171028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12B2D-BD7D-400C-B2B2-BF23BFDDE2ED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09/09/24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10DA0-9F14-4689-99B1-FB3E1725E5DA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79848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2800" y="1600204"/>
            <a:ext cx="7213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0" y="1600204"/>
            <a:ext cx="7213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12B2D-BD7D-400C-B2B2-BF23BFDDE2ED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09/09/24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10DA0-9F14-4689-99B1-FB3E1725E5DA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497542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12B2D-BD7D-400C-B2B2-BF23BFDDE2ED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09/09/24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10DA0-9F14-4689-99B1-FB3E1725E5DA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543782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4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12B2D-BD7D-400C-B2B2-BF23BFDDE2ED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09/09/24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10DA0-9F14-4689-99B1-FB3E1725E5DA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090925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12B2D-BD7D-400C-B2B2-BF23BFDDE2ED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09/09/24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10DA0-9F14-4689-99B1-FB3E1725E5DA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328490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12B2D-BD7D-400C-B2B2-BF23BFDDE2ED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09/09/24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10DA0-9F14-4689-99B1-FB3E1725E5DA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079623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785600" y="274643"/>
            <a:ext cx="36576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2800" y="274643"/>
            <a:ext cx="107696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12B2D-BD7D-400C-B2B2-BF23BFDDE2ED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09/09/24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10DA0-9F14-4689-99B1-FB3E1725E5DA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494211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30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12B2D-BD7D-400C-B2B2-BF23BFDDE2ED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09/09/24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10DA0-9F14-4689-99B1-FB3E1725E5DA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794941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12B2D-BD7D-400C-B2B2-BF23BFDDE2ED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09/09/24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10DA0-9F14-4689-99B1-FB3E1725E5DA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569676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5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12B2D-BD7D-400C-B2B2-BF23BFDDE2ED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09/09/24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10DA0-9F14-4689-99B1-FB3E1725E5DA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154225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2800" y="1600204"/>
            <a:ext cx="7213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0" y="1600204"/>
            <a:ext cx="7213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12B2D-BD7D-400C-B2B2-BF23BFDDE2ED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09/09/24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10DA0-9F14-4689-99B1-FB3E1725E5DA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032583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0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0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12B2D-BD7D-400C-B2B2-BF23BFDDE2ED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09/09/24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10DA0-9F14-4689-99B1-FB3E1725E5DA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37096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0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0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12B2D-BD7D-400C-B2B2-BF23BFDDE2ED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09/09/24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10DA0-9F14-4689-99B1-FB3E1725E5DA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3812290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12B2D-BD7D-400C-B2B2-BF23BFDDE2ED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09/09/24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10DA0-9F14-4689-99B1-FB3E1725E5DA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7240392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12B2D-BD7D-400C-B2B2-BF23BFDDE2ED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09/09/24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10DA0-9F14-4689-99B1-FB3E1725E5DA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306858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4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12B2D-BD7D-400C-B2B2-BF23BFDDE2ED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09/09/24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10DA0-9F14-4689-99B1-FB3E1725E5DA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229572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12B2D-BD7D-400C-B2B2-BF23BFDDE2ED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09/09/24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10DA0-9F14-4689-99B1-FB3E1725E5DA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049288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12B2D-BD7D-400C-B2B2-BF23BFDDE2ED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09/09/24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10DA0-9F14-4689-99B1-FB3E1725E5DA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4427445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785600" y="274643"/>
            <a:ext cx="36576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2800" y="274643"/>
            <a:ext cx="107696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12B2D-BD7D-400C-B2B2-BF23BFDDE2ED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09/09/24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10DA0-9F14-4689-99B1-FB3E1725E5DA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7836395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30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12B2D-BD7D-400C-B2B2-BF23BFDDE2ED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09/09/24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10DA0-9F14-4689-99B1-FB3E1725E5DA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4689526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12B2D-BD7D-400C-B2B2-BF23BFDDE2ED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09/09/24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10DA0-9F14-4689-99B1-FB3E1725E5DA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8465050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5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12B2D-BD7D-400C-B2B2-BF23BFDDE2ED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09/09/24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10DA0-9F14-4689-99B1-FB3E1725E5DA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1562334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2800" y="1600204"/>
            <a:ext cx="7213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0" y="1600204"/>
            <a:ext cx="7213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12B2D-BD7D-400C-B2B2-BF23BFDDE2ED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09/09/24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10DA0-9F14-4689-99B1-FB3E1725E5DA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81036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12B2D-BD7D-400C-B2B2-BF23BFDDE2ED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09/09/24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10DA0-9F14-4689-99B1-FB3E1725E5DA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226777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0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0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12B2D-BD7D-400C-B2B2-BF23BFDDE2ED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09/09/24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10DA0-9F14-4689-99B1-FB3E1725E5DA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4706412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12B2D-BD7D-400C-B2B2-BF23BFDDE2ED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09/09/24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10DA0-9F14-4689-99B1-FB3E1725E5DA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883227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12B2D-BD7D-400C-B2B2-BF23BFDDE2ED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09/09/24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10DA0-9F14-4689-99B1-FB3E1725E5DA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335232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4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12B2D-BD7D-400C-B2B2-BF23BFDDE2ED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09/09/24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10DA0-9F14-4689-99B1-FB3E1725E5DA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7336222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12B2D-BD7D-400C-B2B2-BF23BFDDE2ED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09/09/24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10DA0-9F14-4689-99B1-FB3E1725E5DA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1827359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12B2D-BD7D-400C-B2B2-BF23BFDDE2ED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09/09/24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10DA0-9F14-4689-99B1-FB3E1725E5DA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1983375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785600" y="274643"/>
            <a:ext cx="36576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2800" y="274643"/>
            <a:ext cx="107696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12B2D-BD7D-400C-B2B2-BF23BFDDE2ED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09/09/24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10DA0-9F14-4689-99B1-FB3E1725E5DA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6696884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30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12B2D-BD7D-400C-B2B2-BF23BFDDE2ED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09/09/24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10DA0-9F14-4689-99B1-FB3E1725E5DA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118553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12B2D-BD7D-400C-B2B2-BF23BFDDE2ED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09/09/24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10DA0-9F14-4689-99B1-FB3E1725E5DA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5135197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5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12B2D-BD7D-400C-B2B2-BF23BFDDE2ED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09/09/24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10DA0-9F14-4689-99B1-FB3E1725E5DA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86860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12B2D-BD7D-400C-B2B2-BF23BFDDE2ED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09/09/24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10DA0-9F14-4689-99B1-FB3E1725E5DA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1577790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2800" y="1600204"/>
            <a:ext cx="7213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0" y="1600204"/>
            <a:ext cx="7213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12B2D-BD7D-400C-B2B2-BF23BFDDE2ED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09/09/24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10DA0-9F14-4689-99B1-FB3E1725E5DA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0216076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0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0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12B2D-BD7D-400C-B2B2-BF23BFDDE2ED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09/09/24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10DA0-9F14-4689-99B1-FB3E1725E5DA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6164898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12B2D-BD7D-400C-B2B2-BF23BFDDE2ED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09/09/24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10DA0-9F14-4689-99B1-FB3E1725E5DA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8547931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12B2D-BD7D-400C-B2B2-BF23BFDDE2ED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09/09/24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10DA0-9F14-4689-99B1-FB3E1725E5DA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8128303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4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12B2D-BD7D-400C-B2B2-BF23BFDDE2ED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09/09/24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10DA0-9F14-4689-99B1-FB3E1725E5DA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0814925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12B2D-BD7D-400C-B2B2-BF23BFDDE2ED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09/09/24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10DA0-9F14-4689-99B1-FB3E1725E5DA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3547302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12B2D-BD7D-400C-B2B2-BF23BFDDE2ED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09/09/24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10DA0-9F14-4689-99B1-FB3E1725E5DA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9355633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785600" y="274643"/>
            <a:ext cx="36576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2800" y="274643"/>
            <a:ext cx="107696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12B2D-BD7D-400C-B2B2-BF23BFDDE2ED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09/09/24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10DA0-9F14-4689-99B1-FB3E1725E5DA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8182015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30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12B2D-BD7D-400C-B2B2-BF23BFDDE2ED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09/09/24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10DA0-9F14-4689-99B1-FB3E1725E5DA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5138231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12B2D-BD7D-400C-B2B2-BF23BFDDE2ED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09/09/24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10DA0-9F14-4689-99B1-FB3E1725E5DA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27740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4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12B2D-BD7D-400C-B2B2-BF23BFDDE2ED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09/09/24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10DA0-9F14-4689-99B1-FB3E1725E5DA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940239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5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12B2D-BD7D-400C-B2B2-BF23BFDDE2ED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09/09/24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10DA0-9F14-4689-99B1-FB3E1725E5DA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6261317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2800" y="1600204"/>
            <a:ext cx="7213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0" y="1600204"/>
            <a:ext cx="7213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12B2D-BD7D-400C-B2B2-BF23BFDDE2ED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09/09/24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10DA0-9F14-4689-99B1-FB3E1725E5DA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02309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0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0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12B2D-BD7D-400C-B2B2-BF23BFDDE2ED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09/09/24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10DA0-9F14-4689-99B1-FB3E1725E5DA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602563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12B2D-BD7D-400C-B2B2-BF23BFDDE2ED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09/09/24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10DA0-9F14-4689-99B1-FB3E1725E5DA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7297054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12B2D-BD7D-400C-B2B2-BF23BFDDE2ED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09/09/24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10DA0-9F14-4689-99B1-FB3E1725E5DA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3858676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4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12B2D-BD7D-400C-B2B2-BF23BFDDE2ED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09/09/24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10DA0-9F14-4689-99B1-FB3E1725E5DA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1282995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12B2D-BD7D-400C-B2B2-BF23BFDDE2ED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09/09/24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10DA0-9F14-4689-99B1-FB3E1725E5DA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7810895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12B2D-BD7D-400C-B2B2-BF23BFDDE2ED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09/09/24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10DA0-9F14-4689-99B1-FB3E1725E5DA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8166292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785600" y="274643"/>
            <a:ext cx="36576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2800" y="274643"/>
            <a:ext cx="107696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12B2D-BD7D-400C-B2B2-BF23BFDDE2ED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09/09/24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10DA0-9F14-4689-99B1-FB3E1725E5DA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2626752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30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12B2D-BD7D-400C-B2B2-BF23BFDDE2ED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09/09/24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10DA0-9F14-4689-99B1-FB3E1725E5DA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99879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12B2D-BD7D-400C-B2B2-BF23BFDDE2ED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09/09/24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10DA0-9F14-4689-99B1-FB3E1725E5DA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3998146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12B2D-BD7D-400C-B2B2-BF23BFDDE2ED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09/09/24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10DA0-9F14-4689-99B1-FB3E1725E5DA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8303171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5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12B2D-BD7D-400C-B2B2-BF23BFDDE2ED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09/09/24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10DA0-9F14-4689-99B1-FB3E1725E5DA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0390605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2800" y="1600204"/>
            <a:ext cx="7213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0" y="1600204"/>
            <a:ext cx="7213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12B2D-BD7D-400C-B2B2-BF23BFDDE2ED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09/09/24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10DA0-9F14-4689-99B1-FB3E1725E5DA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1723775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0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0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12B2D-BD7D-400C-B2B2-BF23BFDDE2ED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09/09/24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10DA0-9F14-4689-99B1-FB3E1725E5DA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8016114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12B2D-BD7D-400C-B2B2-BF23BFDDE2ED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09/09/24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10DA0-9F14-4689-99B1-FB3E1725E5DA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4864399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12B2D-BD7D-400C-B2B2-BF23BFDDE2ED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09/09/24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10DA0-9F14-4689-99B1-FB3E1725E5DA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7876673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4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12B2D-BD7D-400C-B2B2-BF23BFDDE2ED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09/09/24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10DA0-9F14-4689-99B1-FB3E1725E5DA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3065496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12B2D-BD7D-400C-B2B2-BF23BFDDE2ED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09/09/24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10DA0-9F14-4689-99B1-FB3E1725E5DA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8182279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12B2D-BD7D-400C-B2B2-BF23BFDDE2ED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09/09/24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10DA0-9F14-4689-99B1-FB3E1725E5DA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6413378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785600" y="274643"/>
            <a:ext cx="36576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2800" y="274643"/>
            <a:ext cx="107696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12B2D-BD7D-400C-B2B2-BF23BFDDE2ED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09/09/24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10DA0-9F14-4689-99B1-FB3E1725E5DA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09715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7.xml"/><Relationship Id="rId3" Type="http://schemas.openxmlformats.org/officeDocument/2006/relationships/slideLayout" Target="../slideLayouts/slideLayout102.xml"/><Relationship Id="rId7" Type="http://schemas.openxmlformats.org/officeDocument/2006/relationships/slideLayout" Target="../slideLayouts/slideLayout106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101.xml"/><Relationship Id="rId1" Type="http://schemas.openxmlformats.org/officeDocument/2006/relationships/slideLayout" Target="../slideLayouts/slideLayout100.xml"/><Relationship Id="rId6" Type="http://schemas.openxmlformats.org/officeDocument/2006/relationships/slideLayout" Target="../slideLayouts/slideLayout105.xml"/><Relationship Id="rId11" Type="http://schemas.openxmlformats.org/officeDocument/2006/relationships/slideLayout" Target="../slideLayouts/slideLayout110.xml"/><Relationship Id="rId5" Type="http://schemas.openxmlformats.org/officeDocument/2006/relationships/slideLayout" Target="../slideLayouts/slideLayout104.xml"/><Relationship Id="rId10" Type="http://schemas.openxmlformats.org/officeDocument/2006/relationships/slideLayout" Target="../slideLayouts/slideLayout109.xml"/><Relationship Id="rId4" Type="http://schemas.openxmlformats.org/officeDocument/2006/relationships/slideLayout" Target="../slideLayouts/slideLayout103.xml"/><Relationship Id="rId9" Type="http://schemas.openxmlformats.org/officeDocument/2006/relationships/slideLayout" Target="../slideLayouts/slideLayout108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8.xml"/><Relationship Id="rId3" Type="http://schemas.openxmlformats.org/officeDocument/2006/relationships/slideLayout" Target="../slideLayouts/slideLayout113.xml"/><Relationship Id="rId7" Type="http://schemas.openxmlformats.org/officeDocument/2006/relationships/slideLayout" Target="../slideLayouts/slideLayout117.xml"/><Relationship Id="rId12" Type="http://schemas.openxmlformats.org/officeDocument/2006/relationships/theme" Target="../theme/theme11.xml"/><Relationship Id="rId2" Type="http://schemas.openxmlformats.org/officeDocument/2006/relationships/slideLayout" Target="../slideLayouts/slideLayout112.xml"/><Relationship Id="rId1" Type="http://schemas.openxmlformats.org/officeDocument/2006/relationships/slideLayout" Target="../slideLayouts/slideLayout111.xml"/><Relationship Id="rId6" Type="http://schemas.openxmlformats.org/officeDocument/2006/relationships/slideLayout" Target="../slideLayouts/slideLayout116.xml"/><Relationship Id="rId11" Type="http://schemas.openxmlformats.org/officeDocument/2006/relationships/slideLayout" Target="../slideLayouts/slideLayout121.xml"/><Relationship Id="rId5" Type="http://schemas.openxmlformats.org/officeDocument/2006/relationships/slideLayout" Target="../slideLayouts/slideLayout115.xml"/><Relationship Id="rId10" Type="http://schemas.openxmlformats.org/officeDocument/2006/relationships/slideLayout" Target="../slideLayouts/slideLayout120.xml"/><Relationship Id="rId4" Type="http://schemas.openxmlformats.org/officeDocument/2006/relationships/slideLayout" Target="../slideLayouts/slideLayout114.xml"/><Relationship Id="rId9" Type="http://schemas.openxmlformats.org/officeDocument/2006/relationships/slideLayout" Target="../slideLayouts/slideLayout119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9.xml"/><Relationship Id="rId3" Type="http://schemas.openxmlformats.org/officeDocument/2006/relationships/slideLayout" Target="../slideLayouts/slideLayout124.xml"/><Relationship Id="rId7" Type="http://schemas.openxmlformats.org/officeDocument/2006/relationships/slideLayout" Target="../slideLayouts/slideLayout128.xml"/><Relationship Id="rId12" Type="http://schemas.openxmlformats.org/officeDocument/2006/relationships/theme" Target="../theme/theme12.xml"/><Relationship Id="rId2" Type="http://schemas.openxmlformats.org/officeDocument/2006/relationships/slideLayout" Target="../slideLayouts/slideLayout123.xml"/><Relationship Id="rId1" Type="http://schemas.openxmlformats.org/officeDocument/2006/relationships/slideLayout" Target="../slideLayouts/slideLayout122.xml"/><Relationship Id="rId6" Type="http://schemas.openxmlformats.org/officeDocument/2006/relationships/slideLayout" Target="../slideLayouts/slideLayout127.xml"/><Relationship Id="rId11" Type="http://schemas.openxmlformats.org/officeDocument/2006/relationships/slideLayout" Target="../slideLayouts/slideLayout132.xml"/><Relationship Id="rId5" Type="http://schemas.openxmlformats.org/officeDocument/2006/relationships/slideLayout" Target="../slideLayouts/slideLayout126.xml"/><Relationship Id="rId10" Type="http://schemas.openxmlformats.org/officeDocument/2006/relationships/slideLayout" Target="../slideLayouts/slideLayout131.xml"/><Relationship Id="rId4" Type="http://schemas.openxmlformats.org/officeDocument/2006/relationships/slideLayout" Target="../slideLayouts/slideLayout125.xml"/><Relationship Id="rId9" Type="http://schemas.openxmlformats.org/officeDocument/2006/relationships/slideLayout" Target="../slideLayouts/slideLayout130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0.xml"/><Relationship Id="rId3" Type="http://schemas.openxmlformats.org/officeDocument/2006/relationships/slideLayout" Target="../slideLayouts/slideLayout135.xml"/><Relationship Id="rId7" Type="http://schemas.openxmlformats.org/officeDocument/2006/relationships/slideLayout" Target="../slideLayouts/slideLayout139.xml"/><Relationship Id="rId12" Type="http://schemas.openxmlformats.org/officeDocument/2006/relationships/theme" Target="../theme/theme13.xml"/><Relationship Id="rId2" Type="http://schemas.openxmlformats.org/officeDocument/2006/relationships/slideLayout" Target="../slideLayouts/slideLayout134.xml"/><Relationship Id="rId1" Type="http://schemas.openxmlformats.org/officeDocument/2006/relationships/slideLayout" Target="../slideLayouts/slideLayout133.xml"/><Relationship Id="rId6" Type="http://schemas.openxmlformats.org/officeDocument/2006/relationships/slideLayout" Target="../slideLayouts/slideLayout138.xml"/><Relationship Id="rId11" Type="http://schemas.openxmlformats.org/officeDocument/2006/relationships/slideLayout" Target="../slideLayouts/slideLayout143.xml"/><Relationship Id="rId5" Type="http://schemas.openxmlformats.org/officeDocument/2006/relationships/slideLayout" Target="../slideLayouts/slideLayout137.xml"/><Relationship Id="rId10" Type="http://schemas.openxmlformats.org/officeDocument/2006/relationships/slideLayout" Target="../slideLayouts/slideLayout142.xml"/><Relationship Id="rId4" Type="http://schemas.openxmlformats.org/officeDocument/2006/relationships/slideLayout" Target="../slideLayouts/slideLayout136.xml"/><Relationship Id="rId9" Type="http://schemas.openxmlformats.org/officeDocument/2006/relationships/slideLayout" Target="../slideLayouts/slideLayout141.xml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1.xml"/><Relationship Id="rId3" Type="http://schemas.openxmlformats.org/officeDocument/2006/relationships/slideLayout" Target="../slideLayouts/slideLayout146.xml"/><Relationship Id="rId7" Type="http://schemas.openxmlformats.org/officeDocument/2006/relationships/slideLayout" Target="../slideLayouts/slideLayout150.xml"/><Relationship Id="rId12" Type="http://schemas.openxmlformats.org/officeDocument/2006/relationships/theme" Target="../theme/theme14.xml"/><Relationship Id="rId2" Type="http://schemas.openxmlformats.org/officeDocument/2006/relationships/slideLayout" Target="../slideLayouts/slideLayout145.xml"/><Relationship Id="rId1" Type="http://schemas.openxmlformats.org/officeDocument/2006/relationships/slideLayout" Target="../slideLayouts/slideLayout144.xml"/><Relationship Id="rId6" Type="http://schemas.openxmlformats.org/officeDocument/2006/relationships/slideLayout" Target="../slideLayouts/slideLayout149.xml"/><Relationship Id="rId11" Type="http://schemas.openxmlformats.org/officeDocument/2006/relationships/slideLayout" Target="../slideLayouts/slideLayout154.xml"/><Relationship Id="rId5" Type="http://schemas.openxmlformats.org/officeDocument/2006/relationships/slideLayout" Target="../slideLayouts/slideLayout148.xml"/><Relationship Id="rId10" Type="http://schemas.openxmlformats.org/officeDocument/2006/relationships/slideLayout" Target="../slideLayouts/slideLayout153.xml"/><Relationship Id="rId4" Type="http://schemas.openxmlformats.org/officeDocument/2006/relationships/slideLayout" Target="../slideLayouts/slideLayout147.xml"/><Relationship Id="rId9" Type="http://schemas.openxmlformats.org/officeDocument/2006/relationships/slideLayout" Target="../slideLayouts/slideLayout152.xml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2.xml"/><Relationship Id="rId3" Type="http://schemas.openxmlformats.org/officeDocument/2006/relationships/slideLayout" Target="../slideLayouts/slideLayout157.xml"/><Relationship Id="rId7" Type="http://schemas.openxmlformats.org/officeDocument/2006/relationships/slideLayout" Target="../slideLayouts/slideLayout161.xml"/><Relationship Id="rId12" Type="http://schemas.openxmlformats.org/officeDocument/2006/relationships/theme" Target="../theme/theme15.xml"/><Relationship Id="rId2" Type="http://schemas.openxmlformats.org/officeDocument/2006/relationships/slideLayout" Target="../slideLayouts/slideLayout156.xml"/><Relationship Id="rId1" Type="http://schemas.openxmlformats.org/officeDocument/2006/relationships/slideLayout" Target="../slideLayouts/slideLayout155.xml"/><Relationship Id="rId6" Type="http://schemas.openxmlformats.org/officeDocument/2006/relationships/slideLayout" Target="../slideLayouts/slideLayout160.xml"/><Relationship Id="rId11" Type="http://schemas.openxmlformats.org/officeDocument/2006/relationships/slideLayout" Target="../slideLayouts/slideLayout165.xml"/><Relationship Id="rId5" Type="http://schemas.openxmlformats.org/officeDocument/2006/relationships/slideLayout" Target="../slideLayouts/slideLayout159.xml"/><Relationship Id="rId10" Type="http://schemas.openxmlformats.org/officeDocument/2006/relationships/slideLayout" Target="../slideLayouts/slideLayout164.xml"/><Relationship Id="rId4" Type="http://schemas.openxmlformats.org/officeDocument/2006/relationships/slideLayout" Target="../slideLayouts/slideLayout158.xml"/><Relationship Id="rId9" Type="http://schemas.openxmlformats.org/officeDocument/2006/relationships/slideLayout" Target="../slideLayouts/slideLayout163.xml"/></Relationships>
</file>

<file path=ppt/slideMasters/_rels/slideMaster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3.xml"/><Relationship Id="rId3" Type="http://schemas.openxmlformats.org/officeDocument/2006/relationships/slideLayout" Target="../slideLayouts/slideLayout168.xml"/><Relationship Id="rId7" Type="http://schemas.openxmlformats.org/officeDocument/2006/relationships/slideLayout" Target="../slideLayouts/slideLayout172.xml"/><Relationship Id="rId12" Type="http://schemas.openxmlformats.org/officeDocument/2006/relationships/theme" Target="../theme/theme16.xml"/><Relationship Id="rId2" Type="http://schemas.openxmlformats.org/officeDocument/2006/relationships/slideLayout" Target="../slideLayouts/slideLayout167.xml"/><Relationship Id="rId1" Type="http://schemas.openxmlformats.org/officeDocument/2006/relationships/slideLayout" Target="../slideLayouts/slideLayout166.xml"/><Relationship Id="rId6" Type="http://schemas.openxmlformats.org/officeDocument/2006/relationships/slideLayout" Target="../slideLayouts/slideLayout171.xml"/><Relationship Id="rId11" Type="http://schemas.openxmlformats.org/officeDocument/2006/relationships/slideLayout" Target="../slideLayouts/slideLayout176.xml"/><Relationship Id="rId5" Type="http://schemas.openxmlformats.org/officeDocument/2006/relationships/slideLayout" Target="../slideLayouts/slideLayout170.xml"/><Relationship Id="rId10" Type="http://schemas.openxmlformats.org/officeDocument/2006/relationships/slideLayout" Target="../slideLayouts/slideLayout175.xml"/><Relationship Id="rId4" Type="http://schemas.openxmlformats.org/officeDocument/2006/relationships/slideLayout" Target="../slideLayouts/slideLayout169.xml"/><Relationship Id="rId9" Type="http://schemas.openxmlformats.org/officeDocument/2006/relationships/slideLayout" Target="../slideLayouts/slideLayout174.xml"/></Relationships>
</file>

<file path=ppt/slideMasters/_rels/slideMaster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4.xml"/><Relationship Id="rId3" Type="http://schemas.openxmlformats.org/officeDocument/2006/relationships/slideLayout" Target="../slideLayouts/slideLayout179.xml"/><Relationship Id="rId7" Type="http://schemas.openxmlformats.org/officeDocument/2006/relationships/slideLayout" Target="../slideLayouts/slideLayout183.xml"/><Relationship Id="rId12" Type="http://schemas.openxmlformats.org/officeDocument/2006/relationships/theme" Target="../theme/theme17.xml"/><Relationship Id="rId2" Type="http://schemas.openxmlformats.org/officeDocument/2006/relationships/slideLayout" Target="../slideLayouts/slideLayout178.xml"/><Relationship Id="rId1" Type="http://schemas.openxmlformats.org/officeDocument/2006/relationships/slideLayout" Target="../slideLayouts/slideLayout177.xml"/><Relationship Id="rId6" Type="http://schemas.openxmlformats.org/officeDocument/2006/relationships/slideLayout" Target="../slideLayouts/slideLayout182.xml"/><Relationship Id="rId11" Type="http://schemas.openxmlformats.org/officeDocument/2006/relationships/slideLayout" Target="../slideLayouts/slideLayout187.xml"/><Relationship Id="rId5" Type="http://schemas.openxmlformats.org/officeDocument/2006/relationships/slideLayout" Target="../slideLayouts/slideLayout181.xml"/><Relationship Id="rId10" Type="http://schemas.openxmlformats.org/officeDocument/2006/relationships/slideLayout" Target="../slideLayouts/slideLayout186.xml"/><Relationship Id="rId4" Type="http://schemas.openxmlformats.org/officeDocument/2006/relationships/slideLayout" Target="../slideLayouts/slideLayout180.xml"/><Relationship Id="rId9" Type="http://schemas.openxmlformats.org/officeDocument/2006/relationships/slideLayout" Target="../slideLayouts/slideLayout185.xml"/></Relationships>
</file>

<file path=ppt/slideMasters/_rels/slideMaster1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5.xml"/><Relationship Id="rId3" Type="http://schemas.openxmlformats.org/officeDocument/2006/relationships/slideLayout" Target="../slideLayouts/slideLayout190.xml"/><Relationship Id="rId7" Type="http://schemas.openxmlformats.org/officeDocument/2006/relationships/slideLayout" Target="../slideLayouts/slideLayout194.xml"/><Relationship Id="rId12" Type="http://schemas.openxmlformats.org/officeDocument/2006/relationships/theme" Target="../theme/theme18.xml"/><Relationship Id="rId2" Type="http://schemas.openxmlformats.org/officeDocument/2006/relationships/slideLayout" Target="../slideLayouts/slideLayout189.xml"/><Relationship Id="rId1" Type="http://schemas.openxmlformats.org/officeDocument/2006/relationships/slideLayout" Target="../slideLayouts/slideLayout188.xml"/><Relationship Id="rId6" Type="http://schemas.openxmlformats.org/officeDocument/2006/relationships/slideLayout" Target="../slideLayouts/slideLayout193.xml"/><Relationship Id="rId11" Type="http://schemas.openxmlformats.org/officeDocument/2006/relationships/slideLayout" Target="../slideLayouts/slideLayout198.xml"/><Relationship Id="rId5" Type="http://schemas.openxmlformats.org/officeDocument/2006/relationships/slideLayout" Target="../slideLayouts/slideLayout192.xml"/><Relationship Id="rId10" Type="http://schemas.openxmlformats.org/officeDocument/2006/relationships/slideLayout" Target="../slideLayouts/slideLayout197.xml"/><Relationship Id="rId4" Type="http://schemas.openxmlformats.org/officeDocument/2006/relationships/slideLayout" Target="../slideLayouts/slideLayout191.xml"/><Relationship Id="rId9" Type="http://schemas.openxmlformats.org/officeDocument/2006/relationships/slideLayout" Target="../slideLayouts/slideLayout196.xml"/></Relationships>
</file>

<file path=ppt/slideMasters/_rels/slideMaster1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6.xml"/><Relationship Id="rId3" Type="http://schemas.openxmlformats.org/officeDocument/2006/relationships/slideLayout" Target="../slideLayouts/slideLayout201.xml"/><Relationship Id="rId7" Type="http://schemas.openxmlformats.org/officeDocument/2006/relationships/slideLayout" Target="../slideLayouts/slideLayout205.xml"/><Relationship Id="rId12" Type="http://schemas.openxmlformats.org/officeDocument/2006/relationships/theme" Target="../theme/theme19.xml"/><Relationship Id="rId2" Type="http://schemas.openxmlformats.org/officeDocument/2006/relationships/slideLayout" Target="../slideLayouts/slideLayout200.xml"/><Relationship Id="rId1" Type="http://schemas.openxmlformats.org/officeDocument/2006/relationships/slideLayout" Target="../slideLayouts/slideLayout199.xml"/><Relationship Id="rId6" Type="http://schemas.openxmlformats.org/officeDocument/2006/relationships/slideLayout" Target="../slideLayouts/slideLayout204.xml"/><Relationship Id="rId11" Type="http://schemas.openxmlformats.org/officeDocument/2006/relationships/slideLayout" Target="../slideLayouts/slideLayout209.xml"/><Relationship Id="rId5" Type="http://schemas.openxmlformats.org/officeDocument/2006/relationships/slideLayout" Target="../slideLayouts/slideLayout203.xml"/><Relationship Id="rId10" Type="http://schemas.openxmlformats.org/officeDocument/2006/relationships/slideLayout" Target="../slideLayouts/slideLayout208.xml"/><Relationship Id="rId4" Type="http://schemas.openxmlformats.org/officeDocument/2006/relationships/slideLayout" Target="../slideLayouts/slideLayout202.xml"/><Relationship Id="rId9" Type="http://schemas.openxmlformats.org/officeDocument/2006/relationships/slideLayout" Target="../slideLayouts/slideLayout207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2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7.xml"/><Relationship Id="rId3" Type="http://schemas.openxmlformats.org/officeDocument/2006/relationships/slideLayout" Target="../slideLayouts/slideLayout212.xml"/><Relationship Id="rId7" Type="http://schemas.openxmlformats.org/officeDocument/2006/relationships/slideLayout" Target="../slideLayouts/slideLayout216.xml"/><Relationship Id="rId12" Type="http://schemas.openxmlformats.org/officeDocument/2006/relationships/theme" Target="../theme/theme20.xml"/><Relationship Id="rId2" Type="http://schemas.openxmlformats.org/officeDocument/2006/relationships/slideLayout" Target="../slideLayouts/slideLayout211.xml"/><Relationship Id="rId1" Type="http://schemas.openxmlformats.org/officeDocument/2006/relationships/slideLayout" Target="../slideLayouts/slideLayout210.xml"/><Relationship Id="rId6" Type="http://schemas.openxmlformats.org/officeDocument/2006/relationships/slideLayout" Target="../slideLayouts/slideLayout215.xml"/><Relationship Id="rId11" Type="http://schemas.openxmlformats.org/officeDocument/2006/relationships/slideLayout" Target="../slideLayouts/slideLayout220.xml"/><Relationship Id="rId5" Type="http://schemas.openxmlformats.org/officeDocument/2006/relationships/slideLayout" Target="../slideLayouts/slideLayout214.xml"/><Relationship Id="rId10" Type="http://schemas.openxmlformats.org/officeDocument/2006/relationships/slideLayout" Target="../slideLayouts/slideLayout219.xml"/><Relationship Id="rId4" Type="http://schemas.openxmlformats.org/officeDocument/2006/relationships/slideLayout" Target="../slideLayouts/slideLayout213.xml"/><Relationship Id="rId9" Type="http://schemas.openxmlformats.org/officeDocument/2006/relationships/slideLayout" Target="../slideLayouts/slideLayout218.xml"/></Relationships>
</file>

<file path=ppt/slideMasters/_rels/slideMaster2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3.xml"/><Relationship Id="rId7" Type="http://schemas.openxmlformats.org/officeDocument/2006/relationships/slideLayout" Target="../slideLayouts/slideLayout227.xml"/><Relationship Id="rId12" Type="http://schemas.openxmlformats.org/officeDocument/2006/relationships/theme" Target="../theme/theme21.xml"/><Relationship Id="rId2" Type="http://schemas.openxmlformats.org/officeDocument/2006/relationships/slideLayout" Target="../slideLayouts/slideLayout222.xml"/><Relationship Id="rId1" Type="http://schemas.openxmlformats.org/officeDocument/2006/relationships/slideLayout" Target="../slideLayouts/slideLayout221.xml"/><Relationship Id="rId6" Type="http://schemas.openxmlformats.org/officeDocument/2006/relationships/slideLayout" Target="../slideLayouts/slideLayout226.xml"/><Relationship Id="rId11" Type="http://schemas.openxmlformats.org/officeDocument/2006/relationships/slideLayout" Target="../slideLayouts/slideLayout231.xml"/><Relationship Id="rId5" Type="http://schemas.openxmlformats.org/officeDocument/2006/relationships/slideLayout" Target="../slideLayouts/slideLayout225.xml"/><Relationship Id="rId10" Type="http://schemas.openxmlformats.org/officeDocument/2006/relationships/slideLayout" Target="../slideLayouts/slideLayout230.xml"/><Relationship Id="rId4" Type="http://schemas.openxmlformats.org/officeDocument/2006/relationships/slideLayout" Target="../slideLayouts/slideLayout224.xml"/><Relationship Id="rId9" Type="http://schemas.openxmlformats.org/officeDocument/2006/relationships/slideLayout" Target="../slideLayouts/slideLayout22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.xml"/><Relationship Id="rId3" Type="http://schemas.openxmlformats.org/officeDocument/2006/relationships/slideLayout" Target="../slideLayouts/slideLayout69.xml"/><Relationship Id="rId7" Type="http://schemas.openxmlformats.org/officeDocument/2006/relationships/slideLayout" Target="../slideLayouts/slideLayout73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8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76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5.xml"/><Relationship Id="rId3" Type="http://schemas.openxmlformats.org/officeDocument/2006/relationships/slideLayout" Target="../slideLayouts/slideLayout80.xml"/><Relationship Id="rId7" Type="http://schemas.openxmlformats.org/officeDocument/2006/relationships/slideLayout" Target="../slideLayouts/slideLayout84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79.xml"/><Relationship Id="rId1" Type="http://schemas.openxmlformats.org/officeDocument/2006/relationships/slideLayout" Target="../slideLayouts/slideLayout78.xml"/><Relationship Id="rId6" Type="http://schemas.openxmlformats.org/officeDocument/2006/relationships/slideLayout" Target="../slideLayouts/slideLayout83.xml"/><Relationship Id="rId11" Type="http://schemas.openxmlformats.org/officeDocument/2006/relationships/slideLayout" Target="../slideLayouts/slideLayout88.xml"/><Relationship Id="rId5" Type="http://schemas.openxmlformats.org/officeDocument/2006/relationships/slideLayout" Target="../slideLayouts/slideLayout82.xml"/><Relationship Id="rId10" Type="http://schemas.openxmlformats.org/officeDocument/2006/relationships/slideLayout" Target="../slideLayouts/slideLayout87.xml"/><Relationship Id="rId4" Type="http://schemas.openxmlformats.org/officeDocument/2006/relationships/slideLayout" Target="../slideLayouts/slideLayout81.xml"/><Relationship Id="rId9" Type="http://schemas.openxmlformats.org/officeDocument/2006/relationships/slideLayout" Target="../slideLayouts/slideLayout86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6.xml"/><Relationship Id="rId3" Type="http://schemas.openxmlformats.org/officeDocument/2006/relationships/slideLayout" Target="../slideLayouts/slideLayout91.xml"/><Relationship Id="rId7" Type="http://schemas.openxmlformats.org/officeDocument/2006/relationships/slideLayout" Target="../slideLayouts/slideLayout95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90.xml"/><Relationship Id="rId1" Type="http://schemas.openxmlformats.org/officeDocument/2006/relationships/slideLayout" Target="../slideLayouts/slideLayout89.xml"/><Relationship Id="rId6" Type="http://schemas.openxmlformats.org/officeDocument/2006/relationships/slideLayout" Target="../slideLayouts/slideLayout94.xml"/><Relationship Id="rId11" Type="http://schemas.openxmlformats.org/officeDocument/2006/relationships/slideLayout" Target="../slideLayouts/slideLayout99.xml"/><Relationship Id="rId5" Type="http://schemas.openxmlformats.org/officeDocument/2006/relationships/slideLayout" Target="../slideLayouts/slideLayout93.xml"/><Relationship Id="rId10" Type="http://schemas.openxmlformats.org/officeDocument/2006/relationships/slideLayout" Target="../slideLayouts/slideLayout98.xml"/><Relationship Id="rId4" Type="http://schemas.openxmlformats.org/officeDocument/2006/relationships/slideLayout" Target="../slideLayouts/slideLayout92.xml"/><Relationship Id="rId9" Type="http://schemas.openxmlformats.org/officeDocument/2006/relationships/slideLayout" Target="../slideLayouts/slideLayout9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4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5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512B2D-BD7D-400C-B2B2-BF23BFDDE2ED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09/09/24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5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5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F10DA0-9F14-4689-99B1-FB3E1725E5DA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24363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4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5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512B2D-BD7D-400C-B2B2-BF23BFDDE2ED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09/09/24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5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5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F10DA0-9F14-4689-99B1-FB3E1725E5DA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30500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4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5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512B2D-BD7D-400C-B2B2-BF23BFDDE2ED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09/09/24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5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5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F10DA0-9F14-4689-99B1-FB3E1725E5DA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44462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4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5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512B2D-BD7D-400C-B2B2-BF23BFDDE2ED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09/09/24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5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5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F10DA0-9F14-4689-99B1-FB3E1725E5DA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55913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4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5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512B2D-BD7D-400C-B2B2-BF23BFDDE2ED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09/09/24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5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5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F10DA0-9F14-4689-99B1-FB3E1725E5DA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6859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4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5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512B2D-BD7D-400C-B2B2-BF23BFDDE2ED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09/09/24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5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5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F10DA0-9F14-4689-99B1-FB3E1725E5DA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28506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7" r:id="rId1"/>
    <p:sldLayoutId id="2147483818" r:id="rId2"/>
    <p:sldLayoutId id="2147483819" r:id="rId3"/>
    <p:sldLayoutId id="2147483820" r:id="rId4"/>
    <p:sldLayoutId id="2147483821" r:id="rId5"/>
    <p:sldLayoutId id="2147483822" r:id="rId6"/>
    <p:sldLayoutId id="2147483823" r:id="rId7"/>
    <p:sldLayoutId id="2147483824" r:id="rId8"/>
    <p:sldLayoutId id="2147483825" r:id="rId9"/>
    <p:sldLayoutId id="2147483826" r:id="rId10"/>
    <p:sldLayoutId id="2147483827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4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5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512B2D-BD7D-400C-B2B2-BF23BFDDE2ED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09/09/24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5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5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F10DA0-9F14-4689-99B1-FB3E1725E5DA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57910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9" r:id="rId1"/>
    <p:sldLayoutId id="2147483830" r:id="rId2"/>
    <p:sldLayoutId id="2147483831" r:id="rId3"/>
    <p:sldLayoutId id="2147483832" r:id="rId4"/>
    <p:sldLayoutId id="2147483833" r:id="rId5"/>
    <p:sldLayoutId id="2147483834" r:id="rId6"/>
    <p:sldLayoutId id="2147483835" r:id="rId7"/>
    <p:sldLayoutId id="2147483836" r:id="rId8"/>
    <p:sldLayoutId id="2147483837" r:id="rId9"/>
    <p:sldLayoutId id="2147483838" r:id="rId10"/>
    <p:sldLayoutId id="214748383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4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5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512B2D-BD7D-400C-B2B2-BF23BFDDE2ED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09/09/24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5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5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F10DA0-9F14-4689-99B1-FB3E1725E5DA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09873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4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5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512B2D-BD7D-400C-B2B2-BF23BFDDE2ED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09/09/24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5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5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F10DA0-9F14-4689-99B1-FB3E1725E5DA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80819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4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5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512B2D-BD7D-400C-B2B2-BF23BFDDE2ED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09/09/24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5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5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F10DA0-9F14-4689-99B1-FB3E1725E5DA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715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5" r:id="rId1"/>
    <p:sldLayoutId id="2147483866" r:id="rId2"/>
    <p:sldLayoutId id="2147483867" r:id="rId3"/>
    <p:sldLayoutId id="2147483868" r:id="rId4"/>
    <p:sldLayoutId id="2147483869" r:id="rId5"/>
    <p:sldLayoutId id="2147483870" r:id="rId6"/>
    <p:sldLayoutId id="2147483871" r:id="rId7"/>
    <p:sldLayoutId id="2147483872" r:id="rId8"/>
    <p:sldLayoutId id="2147483873" r:id="rId9"/>
    <p:sldLayoutId id="2147483874" r:id="rId10"/>
    <p:sldLayoutId id="2147483875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4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5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512B2D-BD7D-400C-B2B2-BF23BFDDE2ED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09/09/24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5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5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F10DA0-9F14-4689-99B1-FB3E1725E5DA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94553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7" r:id="rId1"/>
    <p:sldLayoutId id="2147483878" r:id="rId2"/>
    <p:sldLayoutId id="2147483879" r:id="rId3"/>
    <p:sldLayoutId id="2147483880" r:id="rId4"/>
    <p:sldLayoutId id="2147483881" r:id="rId5"/>
    <p:sldLayoutId id="2147483882" r:id="rId6"/>
    <p:sldLayoutId id="2147483883" r:id="rId7"/>
    <p:sldLayoutId id="2147483884" r:id="rId8"/>
    <p:sldLayoutId id="2147483885" r:id="rId9"/>
    <p:sldLayoutId id="2147483886" r:id="rId10"/>
    <p:sldLayoutId id="2147483887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4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5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512B2D-BD7D-400C-B2B2-BF23BFDDE2ED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09/09/24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5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5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F10DA0-9F14-4689-99B1-FB3E1725E5DA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1974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4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5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512B2D-BD7D-400C-B2B2-BF23BFDDE2ED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09/09/24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5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5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F10DA0-9F14-4689-99B1-FB3E1725E5DA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15848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9" r:id="rId1"/>
    <p:sldLayoutId id="2147483890" r:id="rId2"/>
    <p:sldLayoutId id="2147483891" r:id="rId3"/>
    <p:sldLayoutId id="2147483892" r:id="rId4"/>
    <p:sldLayoutId id="2147483893" r:id="rId5"/>
    <p:sldLayoutId id="2147483894" r:id="rId6"/>
    <p:sldLayoutId id="2147483895" r:id="rId7"/>
    <p:sldLayoutId id="2147483896" r:id="rId8"/>
    <p:sldLayoutId id="2147483897" r:id="rId9"/>
    <p:sldLayoutId id="2147483898" r:id="rId10"/>
    <p:sldLayoutId id="214748389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4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5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512B2D-BD7D-400C-B2B2-BF23BFDDE2ED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09/09/24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5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5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F10DA0-9F14-4689-99B1-FB3E1725E5DA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66829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1" r:id="rId1"/>
    <p:sldLayoutId id="2147483902" r:id="rId2"/>
    <p:sldLayoutId id="2147483903" r:id="rId3"/>
    <p:sldLayoutId id="2147483904" r:id="rId4"/>
    <p:sldLayoutId id="2147483905" r:id="rId5"/>
    <p:sldLayoutId id="2147483906" r:id="rId6"/>
    <p:sldLayoutId id="2147483907" r:id="rId7"/>
    <p:sldLayoutId id="2147483908" r:id="rId8"/>
    <p:sldLayoutId id="2147483909" r:id="rId9"/>
    <p:sldLayoutId id="2147483910" r:id="rId10"/>
    <p:sldLayoutId id="214748391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4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5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512B2D-BD7D-400C-B2B2-BF23BFDDE2ED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09/09/24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5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5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F10DA0-9F14-4689-99B1-FB3E1725E5DA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66725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4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5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512B2D-BD7D-400C-B2B2-BF23BFDDE2ED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09/09/24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5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5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F10DA0-9F14-4689-99B1-FB3E1725E5DA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01883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4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5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512B2D-BD7D-400C-B2B2-BF23BFDDE2ED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09/09/24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5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5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F10DA0-9F14-4689-99B1-FB3E1725E5DA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52248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4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5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512B2D-BD7D-400C-B2B2-BF23BFDDE2ED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09/09/24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5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5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F10DA0-9F14-4689-99B1-FB3E1725E5DA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12657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4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5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512B2D-BD7D-400C-B2B2-BF23BFDDE2ED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09/09/24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5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5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F10DA0-9F14-4689-99B1-FB3E1725E5DA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24987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4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5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512B2D-BD7D-400C-B2B2-BF23BFDDE2ED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09/09/24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5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5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F10DA0-9F14-4689-99B1-FB3E1725E5DA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31192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4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5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512B2D-BD7D-400C-B2B2-BF23BFDDE2ED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09/09/24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5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5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F10DA0-9F14-4689-99B1-FB3E1725E5DA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3875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0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2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3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5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5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16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17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8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00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1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21.xml"/><Relationship Id="rId4" Type="http://schemas.openxmlformats.org/officeDocument/2006/relationships/image" Target="../media/image5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21.xml"/><Relationship Id="rId4" Type="http://schemas.openxmlformats.org/officeDocument/2006/relationships/image" Target="../media/image5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2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2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4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8.xml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9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1.png"/><Relationship Id="rId7" Type="http://schemas.openxmlformats.org/officeDocument/2006/relationships/image" Target="../media/image2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0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7FDAEE10-C129-465B-87E7-F577D06DFB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7109" y="2016807"/>
            <a:ext cx="10924413" cy="1993186"/>
          </a:xfrm>
        </p:spPr>
        <p:txBody>
          <a:bodyPr anchor="t">
            <a:noAutofit/>
          </a:bodyPr>
          <a:lstStyle/>
          <a:p>
            <a:r>
              <a:rPr lang="en-IN" b="1" dirty="0"/>
              <a:t>Mapping of microRNA - mediated Gene Regulatory Networks across different tissues  in Schizophrenia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A720268D-8056-4D84-B850-11FB8CB02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685" y="396333"/>
            <a:ext cx="1520235" cy="1263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2DA95B4D-99F6-4827-895D-98F38BF181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5477" y="444172"/>
            <a:ext cx="1374852" cy="1281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CA9EEAF-68A9-4D4A-917A-2ED68F10925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/>
          <a:srcRect l="16302" r="20666"/>
          <a:stretch/>
        </p:blipFill>
        <p:spPr>
          <a:xfrm>
            <a:off x="9951720" y="501999"/>
            <a:ext cx="1767840" cy="134229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12773" y="4546363"/>
            <a:ext cx="44241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i="1" dirty="0">
                <a:solidFill>
                  <a:prstClr val="black"/>
                </a:solidFill>
              </a:rPr>
              <a:t>Vishnu Priya Nuthanapati –100517731021</a:t>
            </a:r>
          </a:p>
          <a:p>
            <a:r>
              <a:rPr lang="en-IN" dirty="0">
                <a:solidFill>
                  <a:prstClr val="black"/>
                </a:solidFill>
              </a:rPr>
              <a:t> 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691214" y="4426720"/>
            <a:ext cx="4247261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i="1" dirty="0">
                <a:solidFill>
                  <a:prstClr val="black"/>
                </a:solidFill>
              </a:rPr>
              <a:t>Project Mentor - </a:t>
            </a:r>
          </a:p>
          <a:p>
            <a:r>
              <a:rPr lang="en-IN" i="1" dirty="0">
                <a:solidFill>
                  <a:prstClr val="black"/>
                </a:solidFill>
              </a:rPr>
              <a:t>Dr. Suman Dabbu </a:t>
            </a:r>
          </a:p>
          <a:p>
            <a:r>
              <a:rPr lang="en-IN" sz="1600" i="1" dirty="0">
                <a:solidFill>
                  <a:prstClr val="black"/>
                </a:solidFill>
              </a:rPr>
              <a:t>Associate Professor </a:t>
            </a:r>
          </a:p>
          <a:p>
            <a:r>
              <a:rPr lang="en-IN" sz="1600" i="1" dirty="0">
                <a:solidFill>
                  <a:prstClr val="black"/>
                </a:solidFill>
              </a:rPr>
              <a:t>Department of Biomedical Engineering, UCEOU</a:t>
            </a:r>
          </a:p>
          <a:p>
            <a:r>
              <a:rPr lang="en-IN" sz="1600" i="1" dirty="0">
                <a:solidFill>
                  <a:prstClr val="black"/>
                </a:solidFill>
              </a:rPr>
              <a:t> </a:t>
            </a:r>
          </a:p>
          <a:p>
            <a:r>
              <a:rPr lang="en-IN" i="1" dirty="0">
                <a:solidFill>
                  <a:prstClr val="black"/>
                </a:solidFill>
              </a:rPr>
              <a:t>Dr. Sujeethraj Koppolu </a:t>
            </a:r>
          </a:p>
          <a:p>
            <a:r>
              <a:rPr lang="en-IN" sz="1400" i="1" dirty="0">
                <a:solidFill>
                  <a:prstClr val="black"/>
                </a:solidFill>
              </a:rPr>
              <a:t>Research Mentor</a:t>
            </a:r>
          </a:p>
          <a:p>
            <a:r>
              <a:rPr lang="en-IN" sz="1400" i="1" dirty="0">
                <a:solidFill>
                  <a:prstClr val="black"/>
                </a:solidFill>
              </a:rPr>
              <a:t>CAMPUS Fellowship Program 2020</a:t>
            </a:r>
            <a:endParaRPr lang="en-US" sz="1400" i="1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912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B38A8B-F941-41FA-B952-60248F7F26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56170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Tissues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5DCAC4D8-7BCE-4E1F-8A5F-9453D933B162}"/>
              </a:ext>
            </a:extLst>
          </p:cNvPr>
          <p:cNvGrpSpPr/>
          <p:nvPr/>
        </p:nvGrpSpPr>
        <p:grpSpPr>
          <a:xfrm>
            <a:off x="3044781" y="1748933"/>
            <a:ext cx="4360127" cy="4361934"/>
            <a:chOff x="234673" y="2038865"/>
            <a:chExt cx="4360127" cy="4361934"/>
          </a:xfrm>
        </p:grpSpPr>
        <p:pic>
          <p:nvPicPr>
            <p:cNvPr id="10" name="Picture 9" descr="A picture containing text, sign, vector graphics&#10;&#10;Description automatically generated">
              <a:extLst>
                <a:ext uri="{FF2B5EF4-FFF2-40B4-BE49-F238E27FC236}">
                  <a16:creationId xmlns:a16="http://schemas.microsoft.com/office/drawing/2014/main" id="{1E952AF6-8D0C-48D8-AE45-58F24B587B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9140" y="2038865"/>
              <a:ext cx="4345514" cy="4345514"/>
            </a:xfrm>
            <a:prstGeom prst="rect">
              <a:avLst/>
            </a:prstGeom>
          </p:spPr>
        </p:pic>
        <p:pic>
          <p:nvPicPr>
            <p:cNvPr id="38" name="Picture 37" descr="Icon&#10;&#10;Description automatically generated">
              <a:extLst>
                <a:ext uri="{FF2B5EF4-FFF2-40B4-BE49-F238E27FC236}">
                  <a16:creationId xmlns:a16="http://schemas.microsoft.com/office/drawing/2014/main" id="{10FBC6BE-DCAC-496E-A84A-63C9826B4A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530"/>
            <a:stretch/>
          </p:blipFill>
          <p:spPr>
            <a:xfrm>
              <a:off x="234673" y="3066585"/>
              <a:ext cx="4360127" cy="3334214"/>
            </a:xfrm>
            <a:prstGeom prst="rect">
              <a:avLst/>
            </a:prstGeom>
          </p:spPr>
        </p:pic>
      </p:grp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1E86CDA-0BF6-4D25-9E3B-66DE1FD5EB8D}"/>
              </a:ext>
            </a:extLst>
          </p:cNvPr>
          <p:cNvCxnSpPr>
            <a:cxnSpLocks/>
          </p:cNvCxnSpPr>
          <p:nvPr/>
        </p:nvCxnSpPr>
        <p:spPr>
          <a:xfrm>
            <a:off x="5754029" y="2131992"/>
            <a:ext cx="13369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5" name="Group 44">
            <a:extLst>
              <a:ext uri="{FF2B5EF4-FFF2-40B4-BE49-F238E27FC236}">
                <a16:creationId xmlns:a16="http://schemas.microsoft.com/office/drawing/2014/main" id="{AFFB7030-6E2B-4F86-A892-05C0BE446B45}"/>
              </a:ext>
            </a:extLst>
          </p:cNvPr>
          <p:cNvGrpSpPr/>
          <p:nvPr/>
        </p:nvGrpSpPr>
        <p:grpSpPr>
          <a:xfrm>
            <a:off x="7264730" y="1619840"/>
            <a:ext cx="1199046" cy="1266544"/>
            <a:chOff x="5859676" y="1998982"/>
            <a:chExt cx="1199046" cy="1266544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5D0A69DE-7068-47ED-8231-1ECD14C88075}"/>
                </a:ext>
              </a:extLst>
            </p:cNvPr>
            <p:cNvGrpSpPr/>
            <p:nvPr/>
          </p:nvGrpSpPr>
          <p:grpSpPr>
            <a:xfrm>
              <a:off x="5859676" y="1998982"/>
              <a:ext cx="1199046" cy="944940"/>
              <a:chOff x="5859676" y="1998982"/>
              <a:chExt cx="1199046" cy="944940"/>
            </a:xfrm>
          </p:grpSpPr>
          <p:pic>
            <p:nvPicPr>
              <p:cNvPr id="16" name="Picture 5">
                <a:extLst>
                  <a:ext uri="{FF2B5EF4-FFF2-40B4-BE49-F238E27FC236}">
                    <a16:creationId xmlns:a16="http://schemas.microsoft.com/office/drawing/2014/main" id="{F8FE0F01-76CD-4A1D-A475-5B29F0BA30E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5859676" y="1998982"/>
                <a:ext cx="1125940" cy="8741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6F7A8FF0-8EB0-43D0-BEB9-E52DFD14C4CF}"/>
                  </a:ext>
                </a:extLst>
              </p:cNvPr>
              <p:cNvSpPr/>
              <p:nvPr/>
            </p:nvSpPr>
            <p:spPr>
              <a:xfrm>
                <a:off x="6646127" y="2787805"/>
                <a:ext cx="412595" cy="15611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20BDD70-263C-42E6-AC0F-F84272030633}"/>
                </a:ext>
              </a:extLst>
            </p:cNvPr>
            <p:cNvSpPr txBox="1"/>
            <p:nvPr/>
          </p:nvSpPr>
          <p:spPr>
            <a:xfrm>
              <a:off x="6004515" y="2988527"/>
              <a:ext cx="8239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solidFill>
                    <a:prstClr val="black"/>
                  </a:solidFill>
                </a:rPr>
                <a:t>BA22 area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6A10EFFD-A177-4B72-BFA0-77EDB4651128}"/>
              </a:ext>
            </a:extLst>
          </p:cNvPr>
          <p:cNvGrpSpPr/>
          <p:nvPr/>
        </p:nvGrpSpPr>
        <p:grpSpPr>
          <a:xfrm>
            <a:off x="9096684" y="1595681"/>
            <a:ext cx="1181023" cy="1298138"/>
            <a:chOff x="7803143" y="1974822"/>
            <a:chExt cx="1181023" cy="1298138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64601A3E-D53A-49CA-87B5-B6F939A7AA0F}"/>
                </a:ext>
              </a:extLst>
            </p:cNvPr>
            <p:cNvGrpSpPr/>
            <p:nvPr/>
          </p:nvGrpSpPr>
          <p:grpSpPr>
            <a:xfrm>
              <a:off x="7803143" y="1974822"/>
              <a:ext cx="1181023" cy="931929"/>
              <a:chOff x="7803143" y="1974822"/>
              <a:chExt cx="1181023" cy="931929"/>
            </a:xfrm>
          </p:grpSpPr>
          <p:pic>
            <p:nvPicPr>
              <p:cNvPr id="17" name="Picture 6">
                <a:extLst>
                  <a:ext uri="{FF2B5EF4-FFF2-40B4-BE49-F238E27FC236}">
                    <a16:creationId xmlns:a16="http://schemas.microsoft.com/office/drawing/2014/main" id="{8E5AD9DF-8508-4925-9BFF-C569A9AE9B8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7803143" y="1974822"/>
                <a:ext cx="1133102" cy="87989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D7603FF6-93E9-409A-B105-A34142DB0E68}"/>
                  </a:ext>
                </a:extLst>
              </p:cNvPr>
              <p:cNvSpPr/>
              <p:nvPr/>
            </p:nvSpPr>
            <p:spPr>
              <a:xfrm>
                <a:off x="8571571" y="2750634"/>
                <a:ext cx="412595" cy="15611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246F4F7-AAD5-456C-98FD-A2EB6E1B1495}"/>
                </a:ext>
              </a:extLst>
            </p:cNvPr>
            <p:cNvSpPr txBox="1"/>
            <p:nvPr/>
          </p:nvSpPr>
          <p:spPr>
            <a:xfrm>
              <a:off x="7996867" y="2995961"/>
              <a:ext cx="8239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solidFill>
                    <a:prstClr val="black"/>
                  </a:solidFill>
                </a:rPr>
                <a:t>BA10 area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26A58ACC-84C5-4714-B800-341B24BB96DA}"/>
              </a:ext>
            </a:extLst>
          </p:cNvPr>
          <p:cNvGrpSpPr/>
          <p:nvPr/>
        </p:nvGrpSpPr>
        <p:grpSpPr>
          <a:xfrm>
            <a:off x="10545294" y="1570916"/>
            <a:ext cx="1185791" cy="1319186"/>
            <a:chOff x="9619742" y="1961209"/>
            <a:chExt cx="1185791" cy="1319186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A63BA84F-20C6-41FB-A933-75E38ADB1327}"/>
                </a:ext>
              </a:extLst>
            </p:cNvPr>
            <p:cNvGrpSpPr/>
            <p:nvPr/>
          </p:nvGrpSpPr>
          <p:grpSpPr>
            <a:xfrm>
              <a:off x="9619742" y="1961209"/>
              <a:ext cx="1185791" cy="960411"/>
              <a:chOff x="9619742" y="1961209"/>
              <a:chExt cx="1185791" cy="960411"/>
            </a:xfrm>
          </p:grpSpPr>
          <p:pic>
            <p:nvPicPr>
              <p:cNvPr id="18" name="Picture 7">
                <a:extLst>
                  <a:ext uri="{FF2B5EF4-FFF2-40B4-BE49-F238E27FC236}">
                    <a16:creationId xmlns:a16="http://schemas.microsoft.com/office/drawing/2014/main" id="{2D4666F4-2032-4BE3-BE91-042CE6F6A69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9619742" y="1961209"/>
                <a:ext cx="1146814" cy="9194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851A87BF-6427-42A6-BF0F-C4724452803D}"/>
                  </a:ext>
                </a:extLst>
              </p:cNvPr>
              <p:cNvSpPr/>
              <p:nvPr/>
            </p:nvSpPr>
            <p:spPr>
              <a:xfrm>
                <a:off x="10463563" y="2746917"/>
                <a:ext cx="341970" cy="17470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DC1BB0A-018C-4D6B-9683-5EDF87387435}"/>
                </a:ext>
              </a:extLst>
            </p:cNvPr>
            <p:cNvSpPr txBox="1"/>
            <p:nvPr/>
          </p:nvSpPr>
          <p:spPr>
            <a:xfrm>
              <a:off x="9777344" y="3003396"/>
              <a:ext cx="8239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solidFill>
                    <a:prstClr val="black"/>
                  </a:solidFill>
                </a:rPr>
                <a:t>BA46 area</a:t>
              </a:r>
            </a:p>
          </p:txBody>
        </p:sp>
      </p:grpSp>
      <p:sp>
        <p:nvSpPr>
          <p:cNvPr id="28" name="Arrow: Down 27">
            <a:extLst>
              <a:ext uri="{FF2B5EF4-FFF2-40B4-BE49-F238E27FC236}">
                <a16:creationId xmlns:a16="http://schemas.microsoft.com/office/drawing/2014/main" id="{1F0C7541-CF53-46C2-82DB-4588C6CF4A2F}"/>
              </a:ext>
            </a:extLst>
          </p:cNvPr>
          <p:cNvSpPr/>
          <p:nvPr/>
        </p:nvSpPr>
        <p:spPr>
          <a:xfrm>
            <a:off x="7750097" y="2932770"/>
            <a:ext cx="167270" cy="49065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E35F28C-FE78-4388-917B-ADBEDC1291E3}"/>
              </a:ext>
            </a:extLst>
          </p:cNvPr>
          <p:cNvSpPr txBox="1"/>
          <p:nvPr/>
        </p:nvSpPr>
        <p:spPr>
          <a:xfrm>
            <a:off x="6657278" y="3423423"/>
            <a:ext cx="21403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prstClr val="black"/>
                </a:solidFill>
              </a:rPr>
              <a:t>Superior Temporal Cortex</a:t>
            </a:r>
          </a:p>
        </p:txBody>
      </p:sp>
      <p:sp>
        <p:nvSpPr>
          <p:cNvPr id="31" name="Left Brace 30">
            <a:extLst>
              <a:ext uri="{FF2B5EF4-FFF2-40B4-BE49-F238E27FC236}">
                <a16:creationId xmlns:a16="http://schemas.microsoft.com/office/drawing/2014/main" id="{CDBD7A8E-00EB-4404-B345-0C39EC83FB61}"/>
              </a:ext>
            </a:extLst>
          </p:cNvPr>
          <p:cNvSpPr/>
          <p:nvPr/>
        </p:nvSpPr>
        <p:spPr>
          <a:xfrm rot="16200000">
            <a:off x="10186644" y="1845526"/>
            <a:ext cx="401444" cy="2442116"/>
          </a:xfrm>
          <a:prstGeom prst="leftBrace">
            <a:avLst>
              <a:gd name="adj1" fmla="val 8333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33" name="Arrow: Down 32">
            <a:extLst>
              <a:ext uri="{FF2B5EF4-FFF2-40B4-BE49-F238E27FC236}">
                <a16:creationId xmlns:a16="http://schemas.microsoft.com/office/drawing/2014/main" id="{CF6FEC56-05B7-4BF2-AA7B-40968AC76D5A}"/>
              </a:ext>
            </a:extLst>
          </p:cNvPr>
          <p:cNvSpPr/>
          <p:nvPr/>
        </p:nvSpPr>
        <p:spPr>
          <a:xfrm>
            <a:off x="10314879" y="3129775"/>
            <a:ext cx="163550" cy="315952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9A3C3A5-ECEF-47CD-BBF7-E58ADAA8B4AC}"/>
              </a:ext>
            </a:extLst>
          </p:cNvPr>
          <p:cNvSpPr txBox="1"/>
          <p:nvPr/>
        </p:nvSpPr>
        <p:spPr>
          <a:xfrm>
            <a:off x="9452517" y="3442009"/>
            <a:ext cx="19284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prstClr val="black"/>
                </a:solidFill>
              </a:rPr>
              <a:t>Prefrontal Cortex</a:t>
            </a:r>
          </a:p>
        </p:txBody>
      </p:sp>
      <p:pic>
        <p:nvPicPr>
          <p:cNvPr id="42" name="Picture 41" descr="A picture containing stationary&#10;&#10;Description automatically generated">
            <a:extLst>
              <a:ext uri="{FF2B5EF4-FFF2-40B4-BE49-F238E27FC236}">
                <a16:creationId xmlns:a16="http://schemas.microsoft.com/office/drawing/2014/main" id="{1F7E8767-2D73-4C51-8580-25924035703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0021" y="2399370"/>
            <a:ext cx="758281" cy="758281"/>
          </a:xfrm>
          <a:prstGeom prst="rect">
            <a:avLst/>
          </a:prstGeom>
        </p:spPr>
      </p:pic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934BEE55-BA2F-4DF2-8C3A-506B55187D81}"/>
              </a:ext>
            </a:extLst>
          </p:cNvPr>
          <p:cNvCxnSpPr>
            <a:cxnSpLocks/>
            <a:stCxn id="60" idx="2"/>
            <a:endCxn id="65" idx="0"/>
          </p:cNvCxnSpPr>
          <p:nvPr/>
        </p:nvCxnSpPr>
        <p:spPr>
          <a:xfrm>
            <a:off x="1944030" y="3471004"/>
            <a:ext cx="839810" cy="3854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4" name="Group 53">
            <a:extLst>
              <a:ext uri="{FF2B5EF4-FFF2-40B4-BE49-F238E27FC236}">
                <a16:creationId xmlns:a16="http://schemas.microsoft.com/office/drawing/2014/main" id="{72FB2E9E-75F0-444E-9983-5F56CDE589C6}"/>
              </a:ext>
            </a:extLst>
          </p:cNvPr>
          <p:cNvGrpSpPr/>
          <p:nvPr/>
        </p:nvGrpSpPr>
        <p:grpSpPr>
          <a:xfrm>
            <a:off x="485077" y="3895493"/>
            <a:ext cx="867116" cy="643053"/>
            <a:chOff x="7175808" y="5345152"/>
            <a:chExt cx="2172133" cy="1610853"/>
          </a:xfrm>
        </p:grpSpPr>
        <p:pic>
          <p:nvPicPr>
            <p:cNvPr id="53" name="Picture 52" descr="Icon&#10;&#10;Description automatically generated">
              <a:extLst>
                <a:ext uri="{FF2B5EF4-FFF2-40B4-BE49-F238E27FC236}">
                  <a16:creationId xmlns:a16="http://schemas.microsoft.com/office/drawing/2014/main" id="{73A9160D-6E6F-4B13-9C93-855A8F6D061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75808" y="5345152"/>
              <a:ext cx="1328356" cy="1328356"/>
            </a:xfrm>
            <a:prstGeom prst="rect">
              <a:avLst/>
            </a:prstGeom>
          </p:spPr>
        </p:pic>
        <p:pic>
          <p:nvPicPr>
            <p:cNvPr id="51" name="Picture 50" descr="Icon&#10;&#10;Description automatically generated">
              <a:extLst>
                <a:ext uri="{FF2B5EF4-FFF2-40B4-BE49-F238E27FC236}">
                  <a16:creationId xmlns:a16="http://schemas.microsoft.com/office/drawing/2014/main" id="{A0554517-C295-43B6-BC2C-3E8EF33D403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19585" y="5352585"/>
              <a:ext cx="1328356" cy="1328356"/>
            </a:xfrm>
            <a:prstGeom prst="rect">
              <a:avLst/>
            </a:prstGeom>
          </p:spPr>
        </p:pic>
        <p:pic>
          <p:nvPicPr>
            <p:cNvPr id="52" name="Picture 51" descr="Icon&#10;&#10;Description automatically generated">
              <a:extLst>
                <a:ext uri="{FF2B5EF4-FFF2-40B4-BE49-F238E27FC236}">
                  <a16:creationId xmlns:a16="http://schemas.microsoft.com/office/drawing/2014/main" id="{2290EA07-FCA4-45E5-99A4-335743A9B01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80970" y="5627649"/>
              <a:ext cx="1328356" cy="1328356"/>
            </a:xfrm>
            <a:prstGeom prst="rect">
              <a:avLst/>
            </a:prstGeom>
          </p:spPr>
        </p:pic>
      </p:grp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42AF59AB-AAC4-439E-A584-006216C676A6}"/>
              </a:ext>
            </a:extLst>
          </p:cNvPr>
          <p:cNvCxnSpPr>
            <a:cxnSpLocks/>
            <a:stCxn id="60" idx="2"/>
            <a:endCxn id="51" idx="0"/>
          </p:cNvCxnSpPr>
          <p:nvPr/>
        </p:nvCxnSpPr>
        <p:spPr>
          <a:xfrm flipH="1">
            <a:off x="1087053" y="3471004"/>
            <a:ext cx="856977" cy="4274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FBA9E1A1-8ABA-4AAF-8ACE-0749BE14223B}"/>
              </a:ext>
            </a:extLst>
          </p:cNvPr>
          <p:cNvSpPr txBox="1"/>
          <p:nvPr/>
        </p:nvSpPr>
        <p:spPr>
          <a:xfrm>
            <a:off x="932986" y="3163227"/>
            <a:ext cx="20220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prstClr val="black"/>
                </a:solidFill>
              </a:rPr>
              <a:t>Blood</a:t>
            </a:r>
          </a:p>
        </p:txBody>
      </p: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44DA0A9E-00FD-4F8F-BB41-B0755040CBAA}"/>
              </a:ext>
            </a:extLst>
          </p:cNvPr>
          <p:cNvCxnSpPr>
            <a:cxnSpLocks/>
            <a:endCxn id="42" idx="0"/>
          </p:cNvCxnSpPr>
          <p:nvPr/>
        </p:nvCxnSpPr>
        <p:spPr>
          <a:xfrm rot="10800000">
            <a:off x="1929162" y="2399371"/>
            <a:ext cx="2129882" cy="343829"/>
          </a:xfrm>
          <a:prstGeom prst="bentConnector4">
            <a:avLst>
              <a:gd name="adj1" fmla="val 262"/>
              <a:gd name="adj2" fmla="val 166487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5" name="Picture 64" descr="Icon&#10;&#10;Description automatically generated">
            <a:extLst>
              <a:ext uri="{FF2B5EF4-FFF2-40B4-BE49-F238E27FC236}">
                <a16:creationId xmlns:a16="http://schemas.microsoft.com/office/drawing/2014/main" id="{C9C7171C-42B1-48BD-8956-61C5A28D2B33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2118" y="3856463"/>
            <a:ext cx="683443" cy="683443"/>
          </a:xfrm>
          <a:prstGeom prst="rect">
            <a:avLst/>
          </a:prstGeom>
        </p:spPr>
      </p:pic>
      <p:sp>
        <p:nvSpPr>
          <p:cNvPr id="77" name="TextBox 76">
            <a:extLst>
              <a:ext uri="{FF2B5EF4-FFF2-40B4-BE49-F238E27FC236}">
                <a16:creationId xmlns:a16="http://schemas.microsoft.com/office/drawing/2014/main" id="{53AED780-9191-4759-849D-4D0C581176DC}"/>
              </a:ext>
            </a:extLst>
          </p:cNvPr>
          <p:cNvSpPr txBox="1"/>
          <p:nvPr/>
        </p:nvSpPr>
        <p:spPr>
          <a:xfrm>
            <a:off x="-96644" y="4564564"/>
            <a:ext cx="20220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prstClr val="black"/>
                </a:solidFill>
              </a:rPr>
              <a:t>Pluripotent Stem Cells (iPSCs)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4971D176-D084-411B-AF5C-BE9AAC88EE1A}"/>
              </a:ext>
            </a:extLst>
          </p:cNvPr>
          <p:cNvSpPr txBox="1"/>
          <p:nvPr/>
        </p:nvSpPr>
        <p:spPr>
          <a:xfrm>
            <a:off x="1784196" y="4549696"/>
            <a:ext cx="202208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prstClr val="black"/>
                </a:solidFill>
              </a:rPr>
              <a:t>Peripheral Blood Mononuclear Cells </a:t>
            </a:r>
          </a:p>
          <a:p>
            <a:pPr algn="ctr"/>
            <a:r>
              <a:rPr lang="en-US" sz="1400" dirty="0">
                <a:solidFill>
                  <a:prstClr val="black"/>
                </a:solidFill>
              </a:rPr>
              <a:t>(PBMCs)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F26F1F6C-6592-409F-96B4-42AF01768E63}"/>
              </a:ext>
            </a:extLst>
          </p:cNvPr>
          <p:cNvSpPr txBox="1"/>
          <p:nvPr/>
        </p:nvSpPr>
        <p:spPr>
          <a:xfrm>
            <a:off x="80943" y="6428939"/>
            <a:ext cx="49302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prstClr val="white">
                    <a:lumMod val="50000"/>
                  </a:prstClr>
                </a:solidFill>
              </a:rPr>
              <a:t>Step 2</a:t>
            </a:r>
            <a:r>
              <a:rPr lang="en-US" sz="1600" dirty="0">
                <a:solidFill>
                  <a:prstClr val="white">
                    <a:lumMod val="50000"/>
                  </a:prstClr>
                </a:solidFill>
              </a:rPr>
              <a:t>: Contextualization of networks with Schizophrenia</a:t>
            </a:r>
          </a:p>
        </p:txBody>
      </p:sp>
      <p:graphicFrame>
        <p:nvGraphicFramePr>
          <p:cNvPr id="80" name="Table 79">
            <a:extLst>
              <a:ext uri="{FF2B5EF4-FFF2-40B4-BE49-F238E27FC236}">
                <a16:creationId xmlns:a16="http://schemas.microsoft.com/office/drawing/2014/main" id="{925DBE49-71D1-4258-8C1E-F3E43936835B}"/>
              </a:ext>
            </a:extLst>
          </p:cNvPr>
          <p:cNvGraphicFramePr>
            <a:graphicFrameLocks noGrp="1"/>
          </p:cNvGraphicFramePr>
          <p:nvPr/>
        </p:nvGraphicFramePr>
        <p:xfrm>
          <a:off x="6356194" y="4305632"/>
          <a:ext cx="5498384" cy="2091619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2846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46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9967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996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9967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96872">
                <a:tc rowSpan="2">
                  <a:txBody>
                    <a:bodyPr/>
                    <a:lstStyle/>
                    <a:p>
                      <a:pPr algn="ctr"/>
                      <a:r>
                        <a:rPr lang="en-IN" sz="1100" b="1" dirty="0"/>
                        <a:t>TISSUE </a:t>
                      </a:r>
                      <a:endParaRPr lang="en-US" sz="1100" b="1" dirty="0"/>
                    </a:p>
                  </a:txBody>
                  <a:tcPr marL="78813" marR="78813" marT="39406" marB="39406"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IN" sz="1100" b="1" dirty="0"/>
                        <a:t>GENE DATASETS </a:t>
                      </a:r>
                      <a:endParaRPr lang="en-US" sz="1100" b="1" dirty="0"/>
                    </a:p>
                  </a:txBody>
                  <a:tcPr marL="78813" marR="78813" marT="39406" marB="39406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IN" sz="1100" b="1" dirty="0"/>
                        <a:t>MICRORNA DATASETS </a:t>
                      </a:r>
                      <a:endParaRPr lang="en-US" sz="1100" b="1" dirty="0"/>
                    </a:p>
                  </a:txBody>
                  <a:tcPr marL="78813" marR="78813" marT="39406" marB="39406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1052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 b="1" dirty="0">
                          <a:solidFill>
                            <a:schemeClr val="bg1"/>
                          </a:solidFill>
                        </a:rPr>
                        <a:t>SCZ</a:t>
                      </a:r>
                      <a:r>
                        <a:rPr lang="en-IN" sz="1100" b="1" baseline="0" dirty="0">
                          <a:solidFill>
                            <a:schemeClr val="bg1"/>
                          </a:solidFill>
                        </a:rPr>
                        <a:t> Samples</a:t>
                      </a:r>
                      <a:endParaRPr 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44740" marR="44740" marT="22370" marB="2237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 b="1" dirty="0">
                          <a:solidFill>
                            <a:schemeClr val="bg1"/>
                          </a:solidFill>
                        </a:rPr>
                        <a:t>Control Samples</a:t>
                      </a:r>
                      <a:endParaRPr 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44740" marR="44740" marT="22370" marB="2237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 b="1" dirty="0">
                          <a:solidFill>
                            <a:schemeClr val="bg1"/>
                          </a:solidFill>
                        </a:rPr>
                        <a:t>SCZ Samples</a:t>
                      </a:r>
                      <a:endParaRPr 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44740" marR="44740" marT="22370" marB="2237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 b="1" dirty="0">
                          <a:solidFill>
                            <a:schemeClr val="bg1"/>
                          </a:solidFill>
                        </a:rPr>
                        <a:t>Control Samples</a:t>
                      </a:r>
                      <a:endParaRPr 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44740" marR="44740" marT="22370" marB="2237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8739">
                <a:tc>
                  <a:txBody>
                    <a:bodyPr/>
                    <a:lstStyle/>
                    <a:p>
                      <a:pPr algn="ctr"/>
                      <a:r>
                        <a:rPr lang="en-IN" sz="1100" b="1" dirty="0"/>
                        <a:t>BA 22 area</a:t>
                      </a:r>
                      <a:endParaRPr lang="en-US" sz="1100" b="1" dirty="0"/>
                    </a:p>
                  </a:txBody>
                  <a:tcPr marL="44740" marR="44740" marT="22370" marB="223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 dirty="0"/>
                        <a:t>23</a:t>
                      </a:r>
                      <a:endParaRPr lang="en-US" sz="1100" dirty="0"/>
                    </a:p>
                  </a:txBody>
                  <a:tcPr marL="44740" marR="44740" marT="22370" marB="223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 dirty="0"/>
                        <a:t>19</a:t>
                      </a:r>
                      <a:endParaRPr lang="en-US" sz="1100" dirty="0"/>
                    </a:p>
                  </a:txBody>
                  <a:tcPr marL="44740" marR="44740" marT="22370" marB="223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 dirty="0"/>
                        <a:t>21</a:t>
                      </a:r>
                      <a:endParaRPr lang="en-US" sz="1100" dirty="0"/>
                    </a:p>
                  </a:txBody>
                  <a:tcPr marL="44740" marR="44740" marT="22370" marB="223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 dirty="0"/>
                        <a:t>21</a:t>
                      </a:r>
                      <a:endParaRPr lang="en-US" sz="1100" dirty="0"/>
                    </a:p>
                  </a:txBody>
                  <a:tcPr marL="44740" marR="44740" marT="22370" marB="2237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8739">
                <a:tc>
                  <a:txBody>
                    <a:bodyPr/>
                    <a:lstStyle/>
                    <a:p>
                      <a:pPr algn="ctr"/>
                      <a:r>
                        <a:rPr lang="en-IN" sz="1100" b="1" dirty="0"/>
                        <a:t>BA 10 area </a:t>
                      </a:r>
                      <a:endParaRPr lang="en-US" sz="1100" b="1" dirty="0"/>
                    </a:p>
                  </a:txBody>
                  <a:tcPr marL="44740" marR="44740" marT="22370" marB="223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 dirty="0"/>
                        <a:t>15</a:t>
                      </a:r>
                      <a:endParaRPr lang="en-US" sz="1100" dirty="0"/>
                    </a:p>
                  </a:txBody>
                  <a:tcPr marL="44740" marR="44740" marT="22370" marB="223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 dirty="0"/>
                        <a:t>15</a:t>
                      </a:r>
                      <a:endParaRPr lang="en-US" sz="1100" dirty="0"/>
                    </a:p>
                  </a:txBody>
                  <a:tcPr marL="44740" marR="44740" marT="22370" marB="223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 dirty="0"/>
                        <a:t>15</a:t>
                      </a:r>
                      <a:endParaRPr lang="en-US" sz="1100" dirty="0"/>
                    </a:p>
                  </a:txBody>
                  <a:tcPr marL="44740" marR="44740" marT="22370" marB="223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 dirty="0"/>
                        <a:t>15</a:t>
                      </a:r>
                      <a:endParaRPr lang="en-US" sz="1100" dirty="0"/>
                    </a:p>
                  </a:txBody>
                  <a:tcPr marL="44740" marR="44740" marT="22370" marB="2237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8739">
                <a:tc>
                  <a:txBody>
                    <a:bodyPr/>
                    <a:lstStyle/>
                    <a:p>
                      <a:pPr algn="ctr"/>
                      <a:r>
                        <a:rPr lang="en-IN" sz="1100" b="1" dirty="0"/>
                        <a:t>BA 46 area</a:t>
                      </a:r>
                      <a:endParaRPr lang="en-IN" sz="1100" b="1" baseline="0" dirty="0"/>
                    </a:p>
                  </a:txBody>
                  <a:tcPr marL="44740" marR="44740" marT="22370" marB="223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 dirty="0"/>
                        <a:t>86</a:t>
                      </a:r>
                      <a:endParaRPr lang="en-US" sz="1100" dirty="0"/>
                    </a:p>
                  </a:txBody>
                  <a:tcPr marL="44740" marR="44740" marT="22370" marB="223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 dirty="0"/>
                        <a:t>88</a:t>
                      </a:r>
                      <a:endParaRPr lang="en-US" sz="1100" dirty="0"/>
                    </a:p>
                  </a:txBody>
                  <a:tcPr marL="44740" marR="44740" marT="22370" marB="223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 dirty="0"/>
                        <a:t>95</a:t>
                      </a:r>
                      <a:endParaRPr lang="en-US" sz="1100" dirty="0"/>
                    </a:p>
                  </a:txBody>
                  <a:tcPr marL="44740" marR="44740" marT="22370" marB="223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 dirty="0"/>
                        <a:t>97</a:t>
                      </a:r>
                      <a:endParaRPr lang="en-US" sz="1100" dirty="0"/>
                    </a:p>
                  </a:txBody>
                  <a:tcPr marL="44740" marR="44740" marT="22370" marB="22370" anchor="ctr"/>
                </a:tc>
                <a:extLst>
                  <a:ext uri="{0D108BD9-81ED-4DB2-BD59-A6C34878D82A}">
                    <a16:rowId xmlns:a16="http://schemas.microsoft.com/office/drawing/2014/main" val="1662883386"/>
                  </a:ext>
                </a:extLst>
              </a:tr>
              <a:tr h="298739">
                <a:tc>
                  <a:txBody>
                    <a:bodyPr/>
                    <a:lstStyle/>
                    <a:p>
                      <a:pPr algn="ctr"/>
                      <a:r>
                        <a:rPr lang="en-IN" sz="1100" b="1" dirty="0"/>
                        <a:t>PBMCs</a:t>
                      </a:r>
                      <a:endParaRPr lang="en-US" sz="1100" b="1" dirty="0"/>
                    </a:p>
                  </a:txBody>
                  <a:tcPr marL="44740" marR="44740" marT="22370" marB="223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 dirty="0"/>
                        <a:t>132</a:t>
                      </a:r>
                      <a:endParaRPr lang="en-US" sz="1100" dirty="0"/>
                    </a:p>
                  </a:txBody>
                  <a:tcPr marL="44740" marR="44740" marT="22370" marB="223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 dirty="0"/>
                        <a:t>92</a:t>
                      </a:r>
                      <a:endParaRPr lang="en-US" sz="1100" dirty="0"/>
                    </a:p>
                  </a:txBody>
                  <a:tcPr marL="44740" marR="44740" marT="22370" marB="223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 dirty="0"/>
                        <a:t>64</a:t>
                      </a:r>
                      <a:endParaRPr lang="en-US" sz="1100" dirty="0"/>
                    </a:p>
                  </a:txBody>
                  <a:tcPr marL="44740" marR="44740" marT="22370" marB="223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 dirty="0"/>
                        <a:t>61</a:t>
                      </a:r>
                      <a:endParaRPr lang="en-US" sz="1100" dirty="0"/>
                    </a:p>
                  </a:txBody>
                  <a:tcPr marL="44740" marR="44740" marT="22370" marB="2237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8739">
                <a:tc>
                  <a:txBody>
                    <a:bodyPr/>
                    <a:lstStyle/>
                    <a:p>
                      <a:pPr algn="ctr"/>
                      <a:r>
                        <a:rPr lang="en-IN" sz="1100" b="1" dirty="0"/>
                        <a:t>iPSCs</a:t>
                      </a:r>
                      <a:endParaRPr lang="en-US" sz="1100" b="1" dirty="0"/>
                    </a:p>
                  </a:txBody>
                  <a:tcPr marL="44740" marR="44740" marT="22370" marB="223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 dirty="0"/>
                        <a:t>4</a:t>
                      </a:r>
                      <a:endParaRPr lang="en-US" sz="1100" dirty="0"/>
                    </a:p>
                  </a:txBody>
                  <a:tcPr marL="44740" marR="44740" marT="22370" marB="223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 dirty="0"/>
                        <a:t>4</a:t>
                      </a:r>
                      <a:endParaRPr lang="en-US" sz="1100" dirty="0"/>
                    </a:p>
                  </a:txBody>
                  <a:tcPr marL="44740" marR="44740" marT="22370" marB="223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 dirty="0"/>
                        <a:t>18</a:t>
                      </a:r>
                      <a:endParaRPr lang="en-US" sz="1100" dirty="0"/>
                    </a:p>
                  </a:txBody>
                  <a:tcPr marL="44740" marR="44740" marT="22370" marB="223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 dirty="0"/>
                        <a:t>18</a:t>
                      </a:r>
                      <a:endParaRPr lang="en-US" sz="1100" dirty="0"/>
                    </a:p>
                  </a:txBody>
                  <a:tcPr marL="44740" marR="44740" marT="22370" marB="2237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906D8A44-0E8B-C1B4-C826-2E8C92374B61}"/>
              </a:ext>
            </a:extLst>
          </p:cNvPr>
          <p:cNvSpPr txBox="1"/>
          <p:nvPr/>
        </p:nvSpPr>
        <p:spPr>
          <a:xfrm>
            <a:off x="301083" y="5288360"/>
            <a:ext cx="37579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Tissues considered for the project</a:t>
            </a:r>
          </a:p>
        </p:txBody>
      </p:sp>
    </p:spTree>
    <p:extLst>
      <p:ext uri="{BB962C8B-B14F-4D97-AF65-F5344CB8AC3E}">
        <p14:creationId xmlns:p14="http://schemas.microsoft.com/office/powerpoint/2010/main" val="1381380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30" grpId="0"/>
      <p:bldP spid="31" grpId="0" animBg="1"/>
      <p:bldP spid="33" grpId="0" animBg="1"/>
      <p:bldP spid="34" grpId="0"/>
      <p:bldP spid="60" grpId="0"/>
      <p:bldP spid="77" grpId="0"/>
      <p:bldP spid="7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3163666-2C69-44AB-90EC-FE9EAC9CDA9B}"/>
              </a:ext>
            </a:extLst>
          </p:cNvPr>
          <p:cNvSpPr txBox="1"/>
          <p:nvPr/>
        </p:nvSpPr>
        <p:spPr>
          <a:xfrm>
            <a:off x="80943" y="6428939"/>
            <a:ext cx="49302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prstClr val="white">
                    <a:lumMod val="50000"/>
                  </a:prstClr>
                </a:solidFill>
              </a:rPr>
              <a:t>Step 2</a:t>
            </a:r>
            <a:r>
              <a:rPr lang="en-US" sz="1600" dirty="0">
                <a:solidFill>
                  <a:prstClr val="white">
                    <a:lumMod val="50000"/>
                  </a:prstClr>
                </a:solidFill>
              </a:rPr>
              <a:t>: Contextualization of networks with Schizophrenia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3963" y="0"/>
            <a:ext cx="10972800" cy="991312"/>
          </a:xfrm>
        </p:spPr>
        <p:txBody>
          <a:bodyPr>
            <a:normAutofit fontScale="90000"/>
          </a:bodyPr>
          <a:lstStyle/>
          <a:p>
            <a:r>
              <a:rPr lang="en-IN" dirty="0"/>
              <a:t>Step 2</a:t>
            </a:r>
            <a:br>
              <a:rPr lang="en-IN" dirty="0"/>
            </a:br>
            <a:r>
              <a:rPr lang="en-IN" i="1" dirty="0"/>
              <a:t>Universal Network for Tissue</a:t>
            </a:r>
            <a:endParaRPr lang="en-US" i="1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90557" y="1217152"/>
            <a:ext cx="5324030" cy="56408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118789" y="1187865"/>
            <a:ext cx="5768411" cy="56701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7" name="Straight Connector 6"/>
          <p:cNvCxnSpPr/>
          <p:nvPr/>
        </p:nvCxnSpPr>
        <p:spPr>
          <a:xfrm rot="16200000" flipH="1">
            <a:off x="3065803" y="3967385"/>
            <a:ext cx="5712864" cy="6836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62794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01054" y="1"/>
            <a:ext cx="10972800" cy="931492"/>
          </a:xfrm>
        </p:spPr>
        <p:txBody>
          <a:bodyPr>
            <a:normAutofit fontScale="90000"/>
          </a:bodyPr>
          <a:lstStyle/>
          <a:p>
            <a:r>
              <a:rPr lang="en-IN" b="1" dirty="0"/>
              <a:t>Step 2 - OUTPUTS OF METHODOLOGY </a:t>
            </a:r>
            <a:br>
              <a:rPr lang="en-IN" dirty="0"/>
            </a:br>
            <a:r>
              <a:rPr lang="en-IN" sz="4000" i="1" dirty="0"/>
              <a:t>Networking through Cytoscape Software  </a:t>
            </a:r>
            <a:endParaRPr lang="en-US" i="1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/>
          <a:srcRect t="1683" b="2305"/>
          <a:stretch/>
        </p:blipFill>
        <p:spPr bwMode="auto">
          <a:xfrm>
            <a:off x="610294" y="1884555"/>
            <a:ext cx="4731139" cy="380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375162" y="1377767"/>
            <a:ext cx="5587422" cy="54802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TextBox 8"/>
          <p:cNvSpPr txBox="1"/>
          <p:nvPr/>
        </p:nvSpPr>
        <p:spPr>
          <a:xfrm>
            <a:off x="1273323" y="1230594"/>
            <a:ext cx="32986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prstClr val="black"/>
                </a:solidFill>
              </a:rPr>
              <a:t>BA 22 – Up regulated MicroRNAs 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219772" y="1194987"/>
            <a:ext cx="32986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prstClr val="black"/>
                </a:solidFill>
              </a:rPr>
              <a:t>BA 10 – Up regulated MicroRNAs </a:t>
            </a:r>
            <a:endParaRPr lang="en-US" dirty="0">
              <a:solidFill>
                <a:prstClr val="black"/>
              </a:solidFill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3270903" y="4044297"/>
            <a:ext cx="5627406" cy="15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91981C0-CFAE-4F7E-B9CC-90A56FCD63A4}"/>
              </a:ext>
            </a:extLst>
          </p:cNvPr>
          <p:cNvSpPr txBox="1"/>
          <p:nvPr/>
        </p:nvSpPr>
        <p:spPr>
          <a:xfrm>
            <a:off x="80943" y="6428939"/>
            <a:ext cx="49302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prstClr val="white">
                    <a:lumMod val="50000"/>
                  </a:prstClr>
                </a:solidFill>
              </a:rPr>
              <a:t>Step 2</a:t>
            </a:r>
            <a:r>
              <a:rPr lang="en-US" sz="1600" dirty="0">
                <a:solidFill>
                  <a:prstClr val="white">
                    <a:lumMod val="50000"/>
                  </a:prstClr>
                </a:solidFill>
              </a:rPr>
              <a:t>: Contextualization of networks with Schizophrenia</a:t>
            </a:r>
          </a:p>
        </p:txBody>
      </p:sp>
    </p:spTree>
    <p:extLst>
      <p:ext uri="{BB962C8B-B14F-4D97-AF65-F5344CB8AC3E}">
        <p14:creationId xmlns:p14="http://schemas.microsoft.com/office/powerpoint/2010/main" val="18598790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1826BE3-6E2D-45B2-A4AD-EF8E7ABB6237}"/>
              </a:ext>
            </a:extLst>
          </p:cNvPr>
          <p:cNvSpPr txBox="1"/>
          <p:nvPr/>
        </p:nvSpPr>
        <p:spPr>
          <a:xfrm>
            <a:off x="80943" y="6428939"/>
            <a:ext cx="49302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prstClr val="white">
                    <a:lumMod val="50000"/>
                  </a:prstClr>
                </a:solidFill>
              </a:rPr>
              <a:t>Step 2</a:t>
            </a:r>
            <a:r>
              <a:rPr lang="en-US" sz="1600" dirty="0">
                <a:solidFill>
                  <a:prstClr val="white">
                    <a:lumMod val="50000"/>
                  </a:prstClr>
                </a:solidFill>
              </a:rPr>
              <a:t>: Contextualization of networks with Schizophrenia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b="1" dirty="0"/>
              <a:t>Step 2 - OUTPUTS OF METHODOLOGY </a:t>
            </a:r>
            <a:br>
              <a:rPr lang="en-IN" dirty="0"/>
            </a:br>
            <a:r>
              <a:rPr lang="en-IN" i="1" dirty="0"/>
              <a:t>Networking through Cytoscape Software </a:t>
            </a:r>
            <a:br>
              <a:rPr lang="en-US" dirty="0"/>
            </a:b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46835" y="1786395"/>
            <a:ext cx="5161868" cy="46370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TextBox 8"/>
          <p:cNvSpPr txBox="1"/>
          <p:nvPr/>
        </p:nvSpPr>
        <p:spPr>
          <a:xfrm>
            <a:off x="820396" y="1230594"/>
            <a:ext cx="4358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prstClr val="black"/>
                </a:solidFill>
              </a:rPr>
              <a:t>BA 46 – Down regulated MicroRNAs 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629969" y="1246262"/>
            <a:ext cx="32986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prstClr val="black"/>
                </a:solidFill>
              </a:rPr>
              <a:t>BA 46 – Up regulated MicroRNAs </a:t>
            </a:r>
            <a:endParaRPr lang="en-US" dirty="0">
              <a:solidFill>
                <a:prstClr val="black"/>
              </a:solidFill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 rot="16200000" flipH="1">
            <a:off x="3305086" y="4010114"/>
            <a:ext cx="5627406" cy="6836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9079" y="1915465"/>
            <a:ext cx="4580455" cy="437887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51CFF8F-0E9E-2B21-FA5D-2A728A9C6820}"/>
              </a:ext>
            </a:extLst>
          </p:cNvPr>
          <p:cNvSpPr txBox="1"/>
          <p:nvPr/>
        </p:nvSpPr>
        <p:spPr>
          <a:xfrm>
            <a:off x="4003288" y="5542156"/>
            <a:ext cx="20813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The darker regions are highly expressive</a:t>
            </a:r>
          </a:p>
        </p:txBody>
      </p:sp>
    </p:spTree>
    <p:extLst>
      <p:ext uri="{BB962C8B-B14F-4D97-AF65-F5344CB8AC3E}">
        <p14:creationId xmlns:p14="http://schemas.microsoft.com/office/powerpoint/2010/main" val="33074845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BEEAA-4AAA-4230-901B-58D8636C14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96579"/>
            <a:ext cx="10972800" cy="539401"/>
          </a:xfrm>
        </p:spPr>
        <p:txBody>
          <a:bodyPr>
            <a:noAutofit/>
          </a:bodyPr>
          <a:lstStyle/>
          <a:p>
            <a:r>
              <a:rPr lang="en-US" sz="3200" dirty="0"/>
              <a:t>Our methodology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7AFE9ED2-4444-4EF6-86B1-713D883323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124" y="2836477"/>
            <a:ext cx="2136345" cy="1433547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1DCA310B-BCB6-4B56-95C3-CC60FDA4A3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229" y="2735022"/>
            <a:ext cx="2541590" cy="1789119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E6F3DD13-8170-48BD-B0F2-B87EDD644EE5}"/>
              </a:ext>
            </a:extLst>
          </p:cNvPr>
          <p:cNvGrpSpPr/>
          <p:nvPr/>
        </p:nvGrpSpPr>
        <p:grpSpPr>
          <a:xfrm>
            <a:off x="8869239" y="2701563"/>
            <a:ext cx="2849990" cy="3799598"/>
            <a:chOff x="8869239" y="2701563"/>
            <a:chExt cx="2849990" cy="379959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1FA7F50-2028-4652-8739-611D382E7AB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872666" y="2701563"/>
              <a:ext cx="2840557" cy="180071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B5698A2-35E9-49A9-86A3-90F858DBEB7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869239" y="4699078"/>
              <a:ext cx="2849990" cy="1802083"/>
            </a:xfrm>
            <a:prstGeom prst="rect">
              <a:avLst/>
            </a:prstGeom>
          </p:spPr>
        </p:pic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B7F1B879-465C-4BB4-BF76-8213C3873A1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72302"/>
          <a:stretch/>
        </p:blipFill>
        <p:spPr>
          <a:xfrm>
            <a:off x="304298" y="809426"/>
            <a:ext cx="3208336" cy="1804572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E57D255A-DDC3-4CD1-AFB8-B1547A0FD2D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8275" r="64408"/>
          <a:stretch/>
        </p:blipFill>
        <p:spPr>
          <a:xfrm>
            <a:off x="3579541" y="809426"/>
            <a:ext cx="847494" cy="1804572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8FB4802E-ABE1-4081-8508-4DC014967D8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5399" r="35335"/>
          <a:stretch/>
        </p:blipFill>
        <p:spPr>
          <a:xfrm>
            <a:off x="4404732" y="809426"/>
            <a:ext cx="3389970" cy="1804572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BBBEF775-34CF-4811-8A73-693FBA233F5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3991" r="27730"/>
          <a:stretch/>
        </p:blipFill>
        <p:spPr>
          <a:xfrm>
            <a:off x="7716644" y="809426"/>
            <a:ext cx="959005" cy="1804572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E419B308-F50E-4D21-81D9-04C64EF8D08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2270"/>
          <a:stretch/>
        </p:blipFill>
        <p:spPr>
          <a:xfrm>
            <a:off x="8675648" y="809426"/>
            <a:ext cx="3212053" cy="180457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4837EB49-6D5A-47F4-9331-5B4923013773}"/>
              </a:ext>
            </a:extLst>
          </p:cNvPr>
          <p:cNvSpPr/>
          <p:nvPr/>
        </p:nvSpPr>
        <p:spPr>
          <a:xfrm>
            <a:off x="204748" y="512485"/>
            <a:ext cx="8470899" cy="5988676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9048A28-CE82-46CC-8A10-85FBD77B6375}"/>
              </a:ext>
            </a:extLst>
          </p:cNvPr>
          <p:cNvSpPr txBox="1"/>
          <p:nvPr/>
        </p:nvSpPr>
        <p:spPr>
          <a:xfrm>
            <a:off x="80943" y="6428939"/>
            <a:ext cx="47745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prstClr val="white">
                    <a:lumMod val="50000"/>
                  </a:prstClr>
                </a:solidFill>
              </a:rPr>
              <a:t>Step 3</a:t>
            </a:r>
            <a:r>
              <a:rPr lang="en-US" sz="1600" dirty="0">
                <a:solidFill>
                  <a:prstClr val="white">
                    <a:lumMod val="50000"/>
                  </a:prstClr>
                </a:solidFill>
              </a:rPr>
              <a:t>: Comparison of networks across multiple tissues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4BE49F-F996-828A-4B76-BAAEA0E38669}"/>
              </a:ext>
            </a:extLst>
          </p:cNvPr>
          <p:cNvSpPr txBox="1"/>
          <p:nvPr/>
        </p:nvSpPr>
        <p:spPr>
          <a:xfrm>
            <a:off x="361564" y="4251900"/>
            <a:ext cx="426770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1400" b="0" dirty="0">
              <a:solidFill>
                <a:srgbClr val="FF0000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br>
              <a:rPr lang="en-US" sz="1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US" sz="1400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31279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Prefrontal Cortex - BA46 region</a:t>
            </a:r>
            <a:br>
              <a:rPr lang="en-IN" dirty="0"/>
            </a:b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73464" y="957129"/>
            <a:ext cx="49052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prstClr val="black"/>
                </a:solidFill>
              </a:rPr>
              <a:t>MOST REGULATED microRNA </a:t>
            </a:r>
          </a:p>
          <a:p>
            <a:r>
              <a:rPr lang="en-US" sz="1600" dirty="0">
                <a:solidFill>
                  <a:prstClr val="black"/>
                </a:solidFill>
              </a:rPr>
              <a:t>microRNAs that are having interactions with more Genes</a:t>
            </a:r>
            <a:endParaRPr lang="en-IN" sz="1600" dirty="0">
              <a:solidFill>
                <a:prstClr val="black"/>
              </a:solidFill>
            </a:endParaRPr>
          </a:p>
          <a:p>
            <a:endParaRPr lang="en-US" dirty="0">
              <a:solidFill>
                <a:prstClr val="black"/>
              </a:solidFill>
            </a:endParaRPr>
          </a:p>
        </p:txBody>
      </p:sp>
      <p:graphicFrame>
        <p:nvGraphicFramePr>
          <p:cNvPr id="5" name="Chart 4"/>
          <p:cNvGraphicFramePr/>
          <p:nvPr/>
        </p:nvGraphicFramePr>
        <p:xfrm>
          <a:off x="0" y="2674834"/>
          <a:ext cx="6221338" cy="37174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6204247" y="895882"/>
            <a:ext cx="509187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prstClr val="black"/>
                </a:solidFill>
              </a:rPr>
              <a:t>MOST REGULATED Genes </a:t>
            </a:r>
          </a:p>
          <a:p>
            <a:r>
              <a:rPr lang="en-US" sz="1600" dirty="0">
                <a:solidFill>
                  <a:prstClr val="black"/>
                </a:solidFill>
              </a:rPr>
              <a:t>Genes that are having interactions with more number of microRNAs</a:t>
            </a:r>
            <a:endParaRPr lang="en-IN" sz="1600" dirty="0">
              <a:solidFill>
                <a:prstClr val="black"/>
              </a:solidFill>
            </a:endParaRPr>
          </a:p>
          <a:p>
            <a:endParaRPr lang="en-US" dirty="0">
              <a:solidFill>
                <a:prstClr val="black"/>
              </a:solidFill>
            </a:endParaRPr>
          </a:p>
        </p:txBody>
      </p:sp>
      <p:graphicFrame>
        <p:nvGraphicFramePr>
          <p:cNvPr id="7" name="Chart 6"/>
          <p:cNvGraphicFramePr/>
          <p:nvPr>
            <p:extLst>
              <p:ext uri="{D42A27DB-BD31-4B8C-83A1-F6EECF244321}">
                <p14:modId xmlns:p14="http://schemas.microsoft.com/office/powerpoint/2010/main" val="1573862159"/>
              </p:ext>
            </p:extLst>
          </p:nvPr>
        </p:nvGraphicFramePr>
        <p:xfrm>
          <a:off x="5986805" y="1900249"/>
          <a:ext cx="5998198" cy="42130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1700613" y="1965534"/>
            <a:ext cx="19313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prstClr val="black"/>
                </a:solidFill>
              </a:rPr>
              <a:t>Total Genes - 2813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705222" y="1585275"/>
            <a:ext cx="2428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prstClr val="black"/>
                </a:solidFill>
              </a:rPr>
              <a:t>Total MicroRNAs - 50</a:t>
            </a:r>
            <a:endParaRPr lang="en-US" dirty="0">
              <a:solidFill>
                <a:prstClr val="black"/>
              </a:solidFill>
            </a:endParaRPr>
          </a:p>
        </p:txBody>
      </p:sp>
      <p:cxnSp>
        <p:nvCxnSpPr>
          <p:cNvPr id="10" name="Straight Connector 9"/>
          <p:cNvCxnSpPr/>
          <p:nvPr/>
        </p:nvCxnSpPr>
        <p:spPr>
          <a:xfrm rot="5400000">
            <a:off x="3010257" y="3971658"/>
            <a:ext cx="5747047" cy="2563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C93180B-B316-0FE5-DE25-6EA654A9110D}"/>
              </a:ext>
            </a:extLst>
          </p:cNvPr>
          <p:cNvSpPr txBox="1"/>
          <p:nvPr/>
        </p:nvSpPr>
        <p:spPr>
          <a:xfrm>
            <a:off x="6204247" y="6157034"/>
            <a:ext cx="5563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lang="en-US" sz="1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US" sz="1400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82640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01055" y="137906"/>
            <a:ext cx="10972800" cy="11430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Prefrontal Cortex - BA46 region</a:t>
            </a:r>
            <a:br>
              <a:rPr lang="en-IN" dirty="0"/>
            </a:br>
            <a:endParaRPr lang="en-US" dirty="0"/>
          </a:p>
        </p:txBody>
      </p:sp>
      <p:graphicFrame>
        <p:nvGraphicFramePr>
          <p:cNvPr id="5" name="Chart 4"/>
          <p:cNvGraphicFramePr/>
          <p:nvPr>
            <p:extLst>
              <p:ext uri="{D42A27DB-BD31-4B8C-83A1-F6EECF244321}">
                <p14:modId xmlns:p14="http://schemas.microsoft.com/office/powerpoint/2010/main" val="3251039336"/>
              </p:ext>
            </p:extLst>
          </p:nvPr>
        </p:nvGraphicFramePr>
        <p:xfrm>
          <a:off x="726392" y="1018767"/>
          <a:ext cx="10178041" cy="552731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9461969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77967" y="0"/>
            <a:ext cx="10972800" cy="11430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Prefrontal Cortex - BA46 region</a:t>
            </a:r>
            <a:br>
              <a:rPr lang="en-IN" dirty="0"/>
            </a:b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</p:nvPr>
        </p:nvGraphicFramePr>
        <p:xfrm>
          <a:off x="512747" y="811850"/>
          <a:ext cx="11152261" cy="574277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7049809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5238" y="0"/>
            <a:ext cx="10972800" cy="1632247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Gene-</a:t>
            </a:r>
            <a:r>
              <a:rPr lang="en-US" sz="4000" dirty="0" err="1"/>
              <a:t>microRNA</a:t>
            </a:r>
            <a:r>
              <a:rPr lang="en-US" sz="4000" dirty="0"/>
              <a:t> Interactions with high fold changes </a:t>
            </a:r>
            <a:br>
              <a:rPr lang="en-US" sz="3600" dirty="0"/>
            </a:br>
            <a:br>
              <a:rPr lang="en-IN" dirty="0"/>
            </a:b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33287" y="1076771"/>
            <a:ext cx="4845464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prstClr val="black"/>
                </a:solidFill>
              </a:rPr>
              <a:t>Up-Regulated network Interactions</a:t>
            </a:r>
          </a:p>
          <a:p>
            <a:endParaRPr lang="en-IN" dirty="0">
              <a:solidFill>
                <a:prstClr val="black"/>
              </a:solidFill>
            </a:endParaRPr>
          </a:p>
          <a:p>
            <a:r>
              <a:rPr lang="en-US" dirty="0">
                <a:solidFill>
                  <a:prstClr val="black"/>
                </a:solidFill>
              </a:rPr>
              <a:t>Above reactions are important.</a:t>
            </a:r>
            <a:endParaRPr lang="en-IN" dirty="0">
              <a:solidFill>
                <a:prstClr val="black"/>
              </a:solidFill>
            </a:endParaRPr>
          </a:p>
          <a:p>
            <a:r>
              <a:rPr lang="en-US" dirty="0">
                <a:solidFill>
                  <a:prstClr val="black"/>
                </a:solidFill>
              </a:rPr>
              <a:t>microRNA:</a:t>
            </a:r>
            <a:endParaRPr lang="en-IN" dirty="0">
              <a:solidFill>
                <a:prstClr val="black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hsa-miR-338-5p</a:t>
            </a:r>
            <a:endParaRPr lang="en-IN" dirty="0">
              <a:solidFill>
                <a:prstClr val="black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hsa-miR-1271-5p</a:t>
            </a:r>
            <a:endParaRPr lang="en-IN" dirty="0">
              <a:solidFill>
                <a:prstClr val="black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hsa-miR-3607-5p</a:t>
            </a:r>
            <a:endParaRPr lang="en-IN" dirty="0">
              <a:solidFill>
                <a:prstClr val="black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hsa-miR-409-5p</a:t>
            </a:r>
            <a:endParaRPr lang="en-IN" dirty="0">
              <a:solidFill>
                <a:prstClr val="black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hsa-miR-3182</a:t>
            </a:r>
            <a:endParaRPr lang="en-IN" dirty="0">
              <a:solidFill>
                <a:prstClr val="black"/>
              </a:solidFill>
            </a:endParaRPr>
          </a:p>
          <a:p>
            <a:r>
              <a:rPr lang="en-US" dirty="0">
                <a:solidFill>
                  <a:prstClr val="black"/>
                </a:solidFill>
              </a:rPr>
              <a:t> </a:t>
            </a:r>
            <a:endParaRPr lang="en-IN" dirty="0">
              <a:solidFill>
                <a:prstClr val="black"/>
              </a:solidFill>
            </a:endParaRPr>
          </a:p>
          <a:p>
            <a:r>
              <a:rPr lang="en-US" dirty="0">
                <a:solidFill>
                  <a:prstClr val="black"/>
                </a:solidFill>
              </a:rPr>
              <a:t>Genes:</a:t>
            </a:r>
            <a:endParaRPr lang="en-IN" dirty="0">
              <a:solidFill>
                <a:prstClr val="black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KCNMB2-AS1</a:t>
            </a:r>
            <a:endParaRPr lang="en-IN" dirty="0">
              <a:solidFill>
                <a:prstClr val="black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PCDH9/17</a:t>
            </a:r>
            <a:endParaRPr lang="en-IN" dirty="0">
              <a:solidFill>
                <a:prstClr val="black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BEX1</a:t>
            </a:r>
            <a:endParaRPr lang="en-IN" dirty="0">
              <a:solidFill>
                <a:prstClr val="black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GOLGA8B / 8A</a:t>
            </a:r>
            <a:endParaRPr lang="en-IN" dirty="0">
              <a:solidFill>
                <a:prstClr val="black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TMSB4X</a:t>
            </a:r>
            <a:endParaRPr lang="en-IN" dirty="0">
              <a:solidFill>
                <a:prstClr val="black"/>
              </a:solidFill>
            </a:endParaRPr>
          </a:p>
          <a:p>
            <a:endParaRPr lang="en-US" dirty="0">
              <a:solidFill>
                <a:prstClr val="black"/>
              </a:solidFill>
            </a:endParaRPr>
          </a:p>
        </p:txBody>
      </p:sp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435125" y="631195"/>
            <a:ext cx="6517592" cy="62268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4075236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067052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Gene-</a:t>
            </a:r>
            <a:r>
              <a:rPr lang="en-US" sz="3600" dirty="0" err="1"/>
              <a:t>microRNA</a:t>
            </a:r>
            <a:r>
              <a:rPr lang="en-US" sz="3600" dirty="0"/>
              <a:t> Interactions with high fold changes </a:t>
            </a:r>
            <a:br>
              <a:rPr lang="en-US" sz="3600" dirty="0"/>
            </a:br>
            <a:br>
              <a:rPr lang="en-IN" dirty="0"/>
            </a:b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82011" y="982768"/>
            <a:ext cx="4392538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prstClr val="black"/>
                </a:solidFill>
              </a:rPr>
              <a:t>Down-Regulated network interactions</a:t>
            </a:r>
          </a:p>
          <a:p>
            <a:r>
              <a:rPr lang="en-IN" sz="1600" dirty="0">
                <a:solidFill>
                  <a:prstClr val="black"/>
                </a:solidFill>
              </a:rPr>
              <a:t>The important MicroRNAs and Genes are :</a:t>
            </a:r>
            <a:endParaRPr lang="en-US" sz="1600" dirty="0">
              <a:solidFill>
                <a:prstClr val="black"/>
              </a:solidFill>
            </a:endParaRPr>
          </a:p>
          <a:p>
            <a:r>
              <a:rPr lang="en-US" sz="1600" dirty="0">
                <a:solidFill>
                  <a:prstClr val="black"/>
                </a:solidFill>
              </a:rPr>
              <a:t>microRNA:</a:t>
            </a:r>
            <a:endParaRPr lang="en-IN" sz="1600" dirty="0">
              <a:solidFill>
                <a:prstClr val="black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prstClr val="black"/>
                </a:solidFill>
              </a:rPr>
              <a:t>hsa-miR-135a-3p</a:t>
            </a:r>
            <a:endParaRPr lang="en-IN" sz="1600" dirty="0">
              <a:solidFill>
                <a:prstClr val="black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prstClr val="black"/>
                </a:solidFill>
              </a:rPr>
              <a:t>hsa-miR-488-5p</a:t>
            </a:r>
            <a:endParaRPr lang="en-IN" sz="1600" dirty="0">
              <a:solidFill>
                <a:prstClr val="black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prstClr val="black"/>
                </a:solidFill>
              </a:rPr>
              <a:t>hsa-miR-96-5p</a:t>
            </a:r>
            <a:endParaRPr lang="en-IN" sz="1600" dirty="0">
              <a:solidFill>
                <a:prstClr val="black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prstClr val="black"/>
                </a:solidFill>
              </a:rPr>
              <a:t>hsa-miR-212-5p</a:t>
            </a:r>
            <a:endParaRPr lang="en-IN" sz="1600" dirty="0">
              <a:solidFill>
                <a:prstClr val="black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prstClr val="black"/>
                </a:solidFill>
              </a:rPr>
              <a:t>hsa-miR-125a-5p</a:t>
            </a:r>
            <a:endParaRPr lang="en-IN" sz="1600" dirty="0">
              <a:solidFill>
                <a:prstClr val="black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prstClr val="black"/>
                </a:solidFill>
              </a:rPr>
              <a:t>hsa-miR-4284</a:t>
            </a:r>
            <a:endParaRPr lang="en-IN" sz="1600" dirty="0">
              <a:solidFill>
                <a:prstClr val="black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prstClr val="black"/>
                </a:solidFill>
              </a:rPr>
              <a:t>hsa-miR-125b-5p</a:t>
            </a:r>
            <a:endParaRPr lang="en-IN" sz="1600" dirty="0">
              <a:solidFill>
                <a:prstClr val="black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prstClr val="black"/>
                </a:solidFill>
              </a:rPr>
              <a:t>hsa-miR-221-5p</a:t>
            </a:r>
            <a:endParaRPr lang="en-IN" sz="1600" dirty="0">
              <a:solidFill>
                <a:prstClr val="black"/>
              </a:solidFill>
            </a:endParaRPr>
          </a:p>
          <a:p>
            <a:endParaRPr lang="en-IN" sz="1600" dirty="0">
              <a:solidFill>
                <a:prstClr val="black"/>
              </a:solidFill>
            </a:endParaRPr>
          </a:p>
          <a:p>
            <a:r>
              <a:rPr lang="en-US" sz="1600" dirty="0">
                <a:solidFill>
                  <a:prstClr val="black"/>
                </a:solidFill>
              </a:rPr>
              <a:t>Genes:</a:t>
            </a:r>
            <a:endParaRPr lang="en-IN" sz="1600" dirty="0">
              <a:solidFill>
                <a:prstClr val="black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prstClr val="black"/>
                </a:solidFill>
              </a:rPr>
              <a:t>CADM2</a:t>
            </a:r>
            <a:endParaRPr lang="en-IN" sz="1600" dirty="0">
              <a:solidFill>
                <a:prstClr val="black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prstClr val="black"/>
                </a:solidFill>
              </a:rPr>
              <a:t>FMN1</a:t>
            </a:r>
            <a:endParaRPr lang="en-IN" sz="1600" dirty="0">
              <a:solidFill>
                <a:prstClr val="black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prstClr val="black"/>
                </a:solidFill>
              </a:rPr>
              <a:t>DBNL</a:t>
            </a:r>
            <a:endParaRPr lang="en-IN" sz="1600" dirty="0">
              <a:solidFill>
                <a:prstClr val="black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prstClr val="black"/>
                </a:solidFill>
              </a:rPr>
              <a:t>MSH4</a:t>
            </a:r>
            <a:endParaRPr lang="en-IN" sz="1600" dirty="0">
              <a:solidFill>
                <a:prstClr val="black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prstClr val="black"/>
                </a:solidFill>
              </a:rPr>
              <a:t>MT1X</a:t>
            </a:r>
            <a:endParaRPr lang="en-IN" sz="1600" dirty="0">
              <a:solidFill>
                <a:prstClr val="black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prstClr val="black"/>
                </a:solidFill>
              </a:rPr>
              <a:t>RPL39</a:t>
            </a:r>
            <a:endParaRPr lang="en-IN" sz="1600" dirty="0">
              <a:solidFill>
                <a:prstClr val="black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prstClr val="black"/>
                </a:solidFill>
              </a:rPr>
              <a:t>ZBTB46</a:t>
            </a:r>
            <a:endParaRPr lang="en-IN" sz="1600" dirty="0">
              <a:solidFill>
                <a:prstClr val="black"/>
              </a:solidFill>
            </a:endParaRPr>
          </a:p>
          <a:p>
            <a:endParaRPr lang="en-US" dirty="0">
              <a:solidFill>
                <a:prstClr val="black"/>
              </a:solidFill>
            </a:endParaRPr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80037" y="507466"/>
            <a:ext cx="6811963" cy="6183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7586967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917BF-C5B5-41C9-8DE1-B0ED92E69B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Schizophrenia is a chronic and severe mental disorder with a range of positive and negative symptoms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9EA5A87-A73B-449F-B999-D94D96F2F5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7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65" t="11070" r="26004"/>
          <a:stretch/>
        </p:blipFill>
        <p:spPr>
          <a:xfrm>
            <a:off x="3945881" y="1505415"/>
            <a:ext cx="4300238" cy="535258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93997F6-A8B4-4544-AB7B-2B49440E88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6701" y="4982736"/>
            <a:ext cx="1097897" cy="1097897"/>
          </a:xfrm>
          <a:prstGeom prst="rect">
            <a:avLst/>
          </a:prstGeom>
        </p:spPr>
      </p:pic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D01F5ABB-2CDA-4110-A0DF-C74F827483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5238" y="4990169"/>
            <a:ext cx="1097897" cy="109789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F490140-43D5-41AF-9178-7980F1CC51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4135" y="2872618"/>
            <a:ext cx="1097897" cy="109789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F17FAD4-E8B0-43BE-8D7F-7724B531246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02672" y="2880051"/>
            <a:ext cx="1097897" cy="109789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E2A07DC-A511-45BB-AA59-CD67140527B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09299" y="4982736"/>
            <a:ext cx="1097897" cy="109789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3FC41EE-E3F1-40DD-99D2-FD761252C1A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67836" y="4990169"/>
            <a:ext cx="1097897" cy="109789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84182DB-6918-4582-B379-17E4462B67D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16733" y="2872618"/>
            <a:ext cx="1097897" cy="109789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23CEAA5-40DF-4998-B99C-BD5743F7159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75270" y="2880051"/>
            <a:ext cx="1097897" cy="109789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A92D624-863D-4C01-B1D9-6B417C3EEC6A}"/>
              </a:ext>
            </a:extLst>
          </p:cNvPr>
          <p:cNvSpPr txBox="1"/>
          <p:nvPr/>
        </p:nvSpPr>
        <p:spPr>
          <a:xfrm>
            <a:off x="1081668" y="2029521"/>
            <a:ext cx="2701124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ln w="13462">
                  <a:solidFill>
                    <a:prstClr val="white"/>
                  </a:solidFill>
                  <a:prstDash val="solid"/>
                </a:ln>
                <a:solidFill>
                  <a:prstClr val="black">
                    <a:lumMod val="85000"/>
                    <a:lumOff val="15000"/>
                  </a:prstClr>
                </a:solidFill>
                <a:effectLst>
                  <a:outerShdw dist="38100" dir="2700000" algn="bl" rotWithShape="0">
                    <a:srgbClr val="4BACC6"/>
                  </a:outerShdw>
                </a:effectLst>
                <a:latin typeface="Amaranth" panose="02000503050000020004" pitchFamily="50" charset="0"/>
              </a:rPr>
              <a:t>Positive Symptoms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20E55E4-66A2-4F5B-A565-38931F446F93}"/>
              </a:ext>
            </a:extLst>
          </p:cNvPr>
          <p:cNvSpPr txBox="1"/>
          <p:nvPr/>
        </p:nvSpPr>
        <p:spPr>
          <a:xfrm>
            <a:off x="8302621" y="2059258"/>
            <a:ext cx="2859885" cy="46166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ln w="13462">
                  <a:solidFill>
                    <a:prstClr val="white"/>
                  </a:solidFill>
                  <a:prstDash val="solid"/>
                </a:ln>
                <a:solidFill>
                  <a:prstClr val="black">
                    <a:lumMod val="85000"/>
                    <a:lumOff val="15000"/>
                  </a:prstClr>
                </a:solidFill>
                <a:effectLst>
                  <a:outerShdw dist="38100" dir="2700000" algn="bl" rotWithShape="0">
                    <a:srgbClr val="4BACC6"/>
                  </a:outerShdw>
                </a:effectLst>
                <a:latin typeface="Amaranth" panose="02000503050000020004" pitchFamily="50" charset="0"/>
              </a:rPr>
              <a:t>Negative Symptoms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E1F7C8-A0D6-41E4-989D-5F15727C79B8}"/>
              </a:ext>
            </a:extLst>
          </p:cNvPr>
          <p:cNvSpPr txBox="1"/>
          <p:nvPr/>
        </p:nvSpPr>
        <p:spPr>
          <a:xfrm>
            <a:off x="800876" y="4014440"/>
            <a:ext cx="13593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prstClr val="black"/>
                </a:solidFill>
              </a:rPr>
              <a:t>Hallucinations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614F961-22D9-4E37-8E50-69EA1CD307E5}"/>
              </a:ext>
            </a:extLst>
          </p:cNvPr>
          <p:cNvSpPr txBox="1"/>
          <p:nvPr/>
        </p:nvSpPr>
        <p:spPr>
          <a:xfrm>
            <a:off x="2877052" y="4010723"/>
            <a:ext cx="9909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prstClr val="black"/>
                </a:solidFill>
              </a:rPr>
              <a:t>Delusions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845C403-6A89-49BB-B385-A52EBE8C559C}"/>
              </a:ext>
            </a:extLst>
          </p:cNvPr>
          <p:cNvSpPr txBox="1"/>
          <p:nvPr/>
        </p:nvSpPr>
        <p:spPr>
          <a:xfrm>
            <a:off x="2722793" y="6103436"/>
            <a:ext cx="12474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prstClr val="black"/>
                </a:solidFill>
              </a:rPr>
              <a:t>Disorganized</a:t>
            </a:r>
          </a:p>
          <a:p>
            <a:pPr algn="ctr"/>
            <a:r>
              <a:rPr lang="en-US" sz="1600" dirty="0">
                <a:solidFill>
                  <a:prstClr val="black"/>
                </a:solidFill>
              </a:rPr>
              <a:t>Thinking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F029E1B-62A1-49C6-8869-F4D387FED2C2}"/>
              </a:ext>
            </a:extLst>
          </p:cNvPr>
          <p:cNvSpPr txBox="1"/>
          <p:nvPr/>
        </p:nvSpPr>
        <p:spPr>
          <a:xfrm>
            <a:off x="1115456" y="6099718"/>
            <a:ext cx="7078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prstClr val="black"/>
                </a:solidFill>
              </a:rPr>
              <a:t>Panic</a:t>
            </a:r>
          </a:p>
          <a:p>
            <a:pPr algn="ctr"/>
            <a:r>
              <a:rPr lang="en-US" sz="1600" dirty="0">
                <a:solidFill>
                  <a:prstClr val="black"/>
                </a:solidFill>
              </a:rPr>
              <a:t>Attack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F7973D8-87B0-4FD3-8CD2-4C7B4B169A9A}"/>
              </a:ext>
            </a:extLst>
          </p:cNvPr>
          <p:cNvSpPr txBox="1"/>
          <p:nvPr/>
        </p:nvSpPr>
        <p:spPr>
          <a:xfrm>
            <a:off x="8038323" y="3988421"/>
            <a:ext cx="16858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prstClr val="black"/>
                </a:solidFill>
              </a:rPr>
              <a:t>Depersonalization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48501D0-F9D0-407E-A780-572566D962AA}"/>
              </a:ext>
            </a:extLst>
          </p:cNvPr>
          <p:cNvSpPr txBox="1"/>
          <p:nvPr/>
        </p:nvSpPr>
        <p:spPr>
          <a:xfrm>
            <a:off x="10190738" y="3984704"/>
            <a:ext cx="11649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prstClr val="black"/>
                </a:solidFill>
              </a:rPr>
              <a:t>Dissociative</a:t>
            </a:r>
          </a:p>
          <a:p>
            <a:pPr algn="ctr"/>
            <a:r>
              <a:rPr lang="en-US" sz="1600" dirty="0">
                <a:solidFill>
                  <a:prstClr val="black"/>
                </a:solidFill>
              </a:rPr>
              <a:t>Thoughts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173604C-009F-41F2-86B6-1400A7665771}"/>
              </a:ext>
            </a:extLst>
          </p:cNvPr>
          <p:cNvSpPr txBox="1"/>
          <p:nvPr/>
        </p:nvSpPr>
        <p:spPr>
          <a:xfrm>
            <a:off x="10091428" y="6077417"/>
            <a:ext cx="13115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prstClr val="black"/>
                </a:solidFill>
              </a:rPr>
              <a:t>Hopelessness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309701D-D499-49FA-B022-C3B66057F27F}"/>
              </a:ext>
            </a:extLst>
          </p:cNvPr>
          <p:cNvSpPr txBox="1"/>
          <p:nvPr/>
        </p:nvSpPr>
        <p:spPr>
          <a:xfrm>
            <a:off x="8311834" y="6073699"/>
            <a:ext cx="11165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prstClr val="black"/>
                </a:solidFill>
              </a:rPr>
              <a:t>Depression</a:t>
            </a:r>
          </a:p>
        </p:txBody>
      </p:sp>
    </p:spTree>
    <p:extLst>
      <p:ext uri="{BB962C8B-B14F-4D97-AF65-F5344CB8AC3E}">
        <p14:creationId xmlns:p14="http://schemas.microsoft.com/office/powerpoint/2010/main" val="3069746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1" grpId="0" animBg="1"/>
      <p:bldP spid="9" grpId="0"/>
      <p:bldP spid="22" grpId="0"/>
      <p:bldP spid="24" grpId="0"/>
      <p:bldP spid="25" grpId="0"/>
      <p:bldP spid="26" grpId="0"/>
      <p:bldP spid="27" grpId="0"/>
      <p:bldP spid="28" grpId="0"/>
      <p:bldP spid="2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CROSS TISSUE COMPARISON (BA46) </a:t>
            </a:r>
            <a:br>
              <a:rPr lang="en-IN" dirty="0"/>
            </a:br>
            <a:endParaRPr lang="en-US" dirty="0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2286208" y="973594"/>
            <a:ext cx="8203108" cy="4740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0241194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0318" y="0"/>
            <a:ext cx="10972800" cy="1239140"/>
          </a:xfrm>
        </p:spPr>
        <p:txBody>
          <a:bodyPr>
            <a:normAutofit/>
          </a:bodyPr>
          <a:lstStyle/>
          <a:p>
            <a:r>
              <a:rPr lang="en-IN" sz="4000" dirty="0"/>
              <a:t>Drugs Targets – BA46 </a:t>
            </a:r>
            <a:br>
              <a:rPr lang="en-IN" sz="4000" dirty="0"/>
            </a:br>
            <a:r>
              <a:rPr lang="en-IN" sz="2800" i="1" dirty="0"/>
              <a:t>Most Regulated Genes   </a:t>
            </a:r>
            <a:endParaRPr lang="en-US" sz="3600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" y="1213503"/>
            <a:ext cx="5888052" cy="5644497"/>
          </a:xfrm>
          <a:solidFill>
            <a:schemeClr val="bg1"/>
          </a:solidFill>
        </p:spPr>
        <p:txBody>
          <a:bodyPr>
            <a:normAutofit fontScale="62500" lnSpcReduction="20000"/>
          </a:bodyPr>
          <a:lstStyle/>
          <a:p>
            <a:pPr algn="ctr">
              <a:buNone/>
            </a:pPr>
            <a:r>
              <a:rPr lang="en-US" i="1" dirty="0"/>
              <a:t>Down regulated Genes </a:t>
            </a:r>
            <a:endParaRPr lang="en-IN" i="1" dirty="0"/>
          </a:p>
          <a:p>
            <a:pPr lvl="0">
              <a:buFont typeface="Wingdings" pitchFamily="2" charset="2"/>
              <a:buChar char="ü"/>
            </a:pPr>
            <a:r>
              <a:rPr lang="en-US" b="1" dirty="0"/>
              <a:t>PCHD2</a:t>
            </a:r>
            <a:r>
              <a:rPr lang="en-US" dirty="0"/>
              <a:t> </a:t>
            </a:r>
            <a:endParaRPr lang="en-IN" dirty="0"/>
          </a:p>
          <a:p>
            <a:pPr lvl="0">
              <a:buNone/>
            </a:pPr>
            <a:r>
              <a:rPr lang="en-US" i="1" u="sng" dirty="0"/>
              <a:t>Valproic Acid </a:t>
            </a:r>
            <a:r>
              <a:rPr lang="en-US" dirty="0"/>
              <a:t>– Up regulates the Gene expression (Treatment Purpose)</a:t>
            </a:r>
            <a:endParaRPr lang="en-IN" dirty="0"/>
          </a:p>
          <a:p>
            <a:pPr>
              <a:buNone/>
            </a:pPr>
            <a:r>
              <a:rPr lang="en-US" dirty="0"/>
              <a:t> </a:t>
            </a:r>
            <a:endParaRPr lang="en-IN" dirty="0"/>
          </a:p>
          <a:p>
            <a:pPr lvl="0">
              <a:buFont typeface="Wingdings" pitchFamily="2" charset="2"/>
              <a:buChar char="ü"/>
            </a:pPr>
            <a:r>
              <a:rPr lang="en-US" b="1" dirty="0"/>
              <a:t>PCHD17</a:t>
            </a:r>
            <a:endParaRPr lang="en-IN" b="1" dirty="0"/>
          </a:p>
          <a:p>
            <a:pPr lvl="0">
              <a:buNone/>
            </a:pPr>
            <a:r>
              <a:rPr lang="en-US" i="1" u="sng" dirty="0"/>
              <a:t>Valproic Acid </a:t>
            </a:r>
            <a:r>
              <a:rPr lang="en-US" dirty="0"/>
              <a:t>– Up regulates the Gene expression (Treatment Purpose) </a:t>
            </a:r>
            <a:endParaRPr lang="en-IN" dirty="0"/>
          </a:p>
          <a:p>
            <a:pPr>
              <a:buNone/>
            </a:pPr>
            <a:r>
              <a:rPr lang="en-US" dirty="0"/>
              <a:t> </a:t>
            </a:r>
            <a:endParaRPr lang="en-IN" dirty="0"/>
          </a:p>
          <a:p>
            <a:pPr lvl="0">
              <a:buFont typeface="Wingdings" pitchFamily="2" charset="2"/>
              <a:buChar char="ü"/>
            </a:pPr>
            <a:r>
              <a:rPr lang="en-US" b="1" dirty="0"/>
              <a:t>BEX1</a:t>
            </a:r>
            <a:endParaRPr lang="en-IN" b="1" dirty="0"/>
          </a:p>
          <a:p>
            <a:pPr lvl="0">
              <a:buNone/>
            </a:pPr>
            <a:r>
              <a:rPr lang="en-US" i="1" u="sng" dirty="0"/>
              <a:t>Valproic Acid </a:t>
            </a:r>
            <a:r>
              <a:rPr lang="en-US" dirty="0"/>
              <a:t>– Up regulates the Gene Expression</a:t>
            </a:r>
            <a:endParaRPr lang="en-IN" dirty="0"/>
          </a:p>
          <a:p>
            <a:pPr>
              <a:buNone/>
            </a:pPr>
            <a:endParaRPr lang="en-US" dirty="0"/>
          </a:p>
          <a:p>
            <a:pPr>
              <a:buFont typeface="Wingdings" pitchFamily="2" charset="2"/>
              <a:buChar char="ü"/>
            </a:pPr>
            <a:r>
              <a:rPr lang="en-US" b="1" dirty="0"/>
              <a:t>GOLGA8B/8A</a:t>
            </a:r>
            <a:endParaRPr lang="en-IN" b="1" dirty="0"/>
          </a:p>
          <a:p>
            <a:pPr lvl="0">
              <a:buNone/>
            </a:pPr>
            <a:r>
              <a:rPr lang="en-US" i="1" u="sng" dirty="0"/>
              <a:t>Valproic Acid </a:t>
            </a:r>
            <a:r>
              <a:rPr lang="en-US" dirty="0"/>
              <a:t>– Up regulates the Gene Expression</a:t>
            </a:r>
            <a:endParaRPr lang="en-IN" dirty="0"/>
          </a:p>
          <a:p>
            <a:pPr>
              <a:buNone/>
            </a:pPr>
            <a:endParaRPr lang="en-US" dirty="0"/>
          </a:p>
          <a:p>
            <a:pPr>
              <a:buFont typeface="Wingdings" pitchFamily="2" charset="2"/>
              <a:buChar char="ü"/>
            </a:pPr>
            <a:r>
              <a:rPr lang="en-US" b="1" dirty="0"/>
              <a:t>TMSB4X</a:t>
            </a:r>
            <a:endParaRPr lang="en-IN" b="1" dirty="0"/>
          </a:p>
          <a:p>
            <a:pPr lvl="0">
              <a:buNone/>
            </a:pPr>
            <a:r>
              <a:rPr lang="en-US" i="1" u="sng" dirty="0"/>
              <a:t>Aspirin</a:t>
            </a:r>
            <a:r>
              <a:rPr lang="en-US" dirty="0"/>
              <a:t> – Up regulates the Gene expression ( The research is going on whether it is potential drug for schizophrenia )</a:t>
            </a:r>
            <a:endParaRPr lang="en-IN" dirty="0"/>
          </a:p>
          <a:p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086029" y="1222049"/>
            <a:ext cx="5912266" cy="5635951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IN" sz="2200" i="1" dirty="0">
                <a:solidFill>
                  <a:prstClr val="black"/>
                </a:solidFill>
              </a:rPr>
              <a:t>Up regulated Genes </a:t>
            </a:r>
            <a:endParaRPr lang="en-US" sz="2200" b="1" i="1" dirty="0">
              <a:solidFill>
                <a:prstClr val="black"/>
              </a:solidFill>
            </a:endParaRPr>
          </a:p>
          <a:p>
            <a:pPr>
              <a:buFont typeface="Wingdings" pitchFamily="2" charset="2"/>
              <a:buChar char="ü"/>
            </a:pPr>
            <a:r>
              <a:rPr lang="en-US" sz="2200" b="1" dirty="0">
                <a:solidFill>
                  <a:prstClr val="black"/>
                </a:solidFill>
              </a:rPr>
              <a:t>MSH4</a:t>
            </a:r>
            <a:endParaRPr lang="en-IN" sz="2200" b="1" dirty="0">
              <a:solidFill>
                <a:prstClr val="black"/>
              </a:solidFill>
            </a:endParaRPr>
          </a:p>
          <a:p>
            <a:r>
              <a:rPr lang="en-US" sz="2200" i="1" u="sng" dirty="0" err="1">
                <a:solidFill>
                  <a:prstClr val="black"/>
                </a:solidFill>
              </a:rPr>
              <a:t>Estradiol</a:t>
            </a:r>
            <a:r>
              <a:rPr lang="en-US" sz="2200" dirty="0">
                <a:solidFill>
                  <a:prstClr val="black"/>
                </a:solidFill>
              </a:rPr>
              <a:t> – down regulates the Gene expression </a:t>
            </a:r>
            <a:endParaRPr lang="en-IN" sz="2200" dirty="0">
              <a:solidFill>
                <a:prstClr val="black"/>
              </a:solidFill>
            </a:endParaRPr>
          </a:p>
          <a:p>
            <a:r>
              <a:rPr lang="en-US" sz="2200" dirty="0">
                <a:solidFill>
                  <a:prstClr val="black"/>
                </a:solidFill>
              </a:rPr>
              <a:t> </a:t>
            </a:r>
            <a:endParaRPr lang="en-IN" sz="2200" dirty="0">
              <a:solidFill>
                <a:prstClr val="black"/>
              </a:solidFill>
            </a:endParaRPr>
          </a:p>
          <a:p>
            <a:pPr>
              <a:buFont typeface="Wingdings" pitchFamily="2" charset="2"/>
              <a:buChar char="ü"/>
            </a:pPr>
            <a:r>
              <a:rPr lang="en-US" sz="2200" b="1" dirty="0">
                <a:solidFill>
                  <a:prstClr val="black"/>
                </a:solidFill>
              </a:rPr>
              <a:t>MTIX</a:t>
            </a:r>
            <a:endParaRPr lang="en-IN" sz="2200" b="1" dirty="0">
              <a:solidFill>
                <a:prstClr val="black"/>
              </a:solidFill>
            </a:endParaRPr>
          </a:p>
          <a:p>
            <a:r>
              <a:rPr lang="en-US" sz="2200" i="1" u="sng" dirty="0" err="1">
                <a:solidFill>
                  <a:prstClr val="black"/>
                </a:solidFill>
              </a:rPr>
              <a:t>Estradiol</a:t>
            </a:r>
            <a:r>
              <a:rPr lang="en-US" sz="2200" dirty="0">
                <a:solidFill>
                  <a:prstClr val="black"/>
                </a:solidFill>
              </a:rPr>
              <a:t> – down regulates the Gene Expression</a:t>
            </a:r>
            <a:endParaRPr lang="en-IN" sz="2200" dirty="0">
              <a:solidFill>
                <a:prstClr val="black"/>
              </a:solidFill>
            </a:endParaRPr>
          </a:p>
          <a:p>
            <a:r>
              <a:rPr lang="en-US" sz="2200" dirty="0">
                <a:solidFill>
                  <a:prstClr val="black"/>
                </a:solidFill>
              </a:rPr>
              <a:t> </a:t>
            </a:r>
            <a:endParaRPr lang="en-IN" sz="2200" dirty="0">
              <a:solidFill>
                <a:prstClr val="black"/>
              </a:solidFill>
            </a:endParaRPr>
          </a:p>
          <a:p>
            <a:pPr>
              <a:buFont typeface="Wingdings" pitchFamily="2" charset="2"/>
              <a:buChar char="ü"/>
            </a:pPr>
            <a:r>
              <a:rPr lang="en-US" sz="2200" b="1" dirty="0">
                <a:solidFill>
                  <a:prstClr val="black"/>
                </a:solidFill>
              </a:rPr>
              <a:t>ZBTB46</a:t>
            </a:r>
            <a:endParaRPr lang="en-IN" sz="2200" b="1" dirty="0">
              <a:solidFill>
                <a:prstClr val="black"/>
              </a:solidFill>
            </a:endParaRPr>
          </a:p>
          <a:p>
            <a:r>
              <a:rPr lang="en-US" sz="2200" i="1" u="sng" dirty="0" err="1">
                <a:solidFill>
                  <a:prstClr val="black"/>
                </a:solidFill>
              </a:rPr>
              <a:t>VorinoStat</a:t>
            </a:r>
            <a:r>
              <a:rPr lang="en-US" sz="2200" dirty="0">
                <a:solidFill>
                  <a:prstClr val="black"/>
                </a:solidFill>
              </a:rPr>
              <a:t> – down regulates the Gene Expression ( withdrawn from treatment)</a:t>
            </a:r>
            <a:endParaRPr lang="en-IN" sz="2200" dirty="0">
              <a:solidFill>
                <a:prstClr val="black"/>
              </a:solidFill>
            </a:endParaRPr>
          </a:p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endParaRPr lang="en-US" sz="3200" dirty="0">
              <a:solidFill>
                <a:prstClr val="black"/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 rot="5400000">
            <a:off x="3010257" y="3971658"/>
            <a:ext cx="5747047" cy="2563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C5C4C797-DB00-2DA9-140C-5F28B0496621}"/>
              </a:ext>
            </a:extLst>
          </p:cNvPr>
          <p:cNvSpPr txBox="1"/>
          <p:nvPr/>
        </p:nvSpPr>
        <p:spPr>
          <a:xfrm>
            <a:off x="6333893" y="4761571"/>
            <a:ext cx="50092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lang="en-US" sz="1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US" sz="1400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39634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448" y="914400"/>
            <a:ext cx="5818954" cy="265442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656" y="3568827"/>
            <a:ext cx="5877745" cy="248637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930480" y="242400"/>
            <a:ext cx="89470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+mj-lt"/>
                <a:cs typeface="Times New Roman" panose="02020603050405020304" pitchFamily="18" charset="0"/>
              </a:rPr>
              <a:t>DRUG EFFECTS ACROSS TISSUES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310162" y="3145472"/>
            <a:ext cx="44735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Drug effect-CADM2 Gene in BA10 vs. BA46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94659" y="6126632"/>
            <a:ext cx="52077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Drug effect CNNM2 Gene in BA22 vs. BA46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6402" y="986806"/>
            <a:ext cx="5506218" cy="2381582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6695297" y="3112520"/>
            <a:ext cx="52920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Drug effect CLOCK Gene in BA10 vs. BA46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637401" y="3713018"/>
            <a:ext cx="534989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Side effects of valproic acid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09537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Abnormal thinking</a:t>
            </a:r>
          </a:p>
          <a:p>
            <a:pPr marL="109537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Uncontrollable shaking of the body</a:t>
            </a:r>
          </a:p>
          <a:p>
            <a:pPr marL="109537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Problems with coordination or walking</a:t>
            </a:r>
          </a:p>
          <a:p>
            <a:pPr marL="109537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Uncontrollable movements of the eye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72190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930814" y="6326791"/>
            <a:ext cx="44735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Drug effect SLC22A5 Gene in BA10 vs. PBMCs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292672" y="3566566"/>
            <a:ext cx="52920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Drug effect SLC22A5 Gene in PBMCs vs. BA46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674" y="3758360"/>
            <a:ext cx="6012998" cy="256843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7150" y="900797"/>
            <a:ext cx="5734850" cy="2627627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983624" y="339999"/>
            <a:ext cx="89470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+mj-lt"/>
                <a:cs typeface="Times New Roman" panose="02020603050405020304" pitchFamily="18" charset="0"/>
              </a:rPr>
              <a:t>DRUG EFFECTS ACROSS TISSUES 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483" y="1107337"/>
            <a:ext cx="5822189" cy="2461333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1668735" y="3566566"/>
            <a:ext cx="44594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Drug effect CNNM2 Gene in BA22 vs. Pluripotent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622473" y="4073236"/>
            <a:ext cx="5334000" cy="27238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Side effects of Estradiol</a:t>
            </a:r>
            <a:r>
              <a:rPr lang="en-US" dirty="0"/>
              <a:t>: </a:t>
            </a:r>
          </a:p>
          <a:p>
            <a:endParaRPr lang="en-US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Abdominal cramping.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Anxiety.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Bloating.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Breakthrough bleeding.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Breast enlargement &amp; Changes in menstrual periods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140576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03385"/>
            <a:ext cx="12056011" cy="615461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65760" y="168812"/>
            <a:ext cx="113666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+mj-lt"/>
                <a:cs typeface="Times New Roman" panose="02020603050405020304" pitchFamily="18" charset="0"/>
              </a:rPr>
              <a:t>POSTER PRESENTED AT INTERNATIONAL EXPERIMENTAL BIOLOGY(2021) CONFERENCE </a:t>
            </a:r>
          </a:p>
        </p:txBody>
      </p:sp>
    </p:spTree>
    <p:extLst>
      <p:ext uri="{BB962C8B-B14F-4D97-AF65-F5344CB8AC3E}">
        <p14:creationId xmlns:p14="http://schemas.microsoft.com/office/powerpoint/2010/main" val="32807484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NA - Free Presentation Templat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0657"/>
            <a:ext cx="12191999" cy="6865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71007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2AA9B-6552-40D3-B8D3-680BAD9E22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Schizophrenia is primarily diagnosed through psychiatric evaluation and, currently, there is no cure for it. 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D6B3693-52F7-45FA-B029-5216150091B9}"/>
              </a:ext>
            </a:extLst>
          </p:cNvPr>
          <p:cNvCxnSpPr>
            <a:cxnSpLocks/>
          </p:cNvCxnSpPr>
          <p:nvPr/>
        </p:nvCxnSpPr>
        <p:spPr>
          <a:xfrm>
            <a:off x="6579219" y="1851102"/>
            <a:ext cx="0" cy="4705815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6" name="Picture 15" descr="Icon&#10;&#10;Description automatically generated">
            <a:extLst>
              <a:ext uri="{FF2B5EF4-FFF2-40B4-BE49-F238E27FC236}">
                <a16:creationId xmlns:a16="http://schemas.microsoft.com/office/drawing/2014/main" id="{C89DACE6-A80B-4BBA-9D59-BD33AF6DCA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5786" y="3122940"/>
            <a:ext cx="713080" cy="713080"/>
          </a:xfrm>
          <a:prstGeom prst="rect">
            <a:avLst/>
          </a:prstGeom>
        </p:spPr>
      </p:pic>
      <p:pic>
        <p:nvPicPr>
          <p:cNvPr id="18" name="Picture 17" descr="A picture containing diagram&#10;&#10;Description automatically generated">
            <a:extLst>
              <a:ext uri="{FF2B5EF4-FFF2-40B4-BE49-F238E27FC236}">
                <a16:creationId xmlns:a16="http://schemas.microsoft.com/office/drawing/2014/main" id="{933E61A0-148E-489A-84C5-E934B11CE4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3994" y="5499411"/>
            <a:ext cx="622610" cy="62261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3CBF653-8F2A-4621-9E3D-82A702FE63D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32" t="7964" b="17699"/>
          <a:stretch/>
        </p:blipFill>
        <p:spPr>
          <a:xfrm>
            <a:off x="6991816" y="4192858"/>
            <a:ext cx="911930" cy="82519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4E13A2B-6B24-40E2-A59E-CA1C9F2DC894}"/>
              </a:ext>
            </a:extLst>
          </p:cNvPr>
          <p:cNvSpPr txBox="1"/>
          <p:nvPr/>
        </p:nvSpPr>
        <p:spPr>
          <a:xfrm>
            <a:off x="7315201" y="2018370"/>
            <a:ext cx="41099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prstClr val="black"/>
                </a:solidFill>
              </a:rPr>
              <a:t>Factors affecting schizophrenia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5AF110D-0F8C-4B6B-A613-E05A60069BEE}"/>
              </a:ext>
            </a:extLst>
          </p:cNvPr>
          <p:cNvSpPr txBox="1"/>
          <p:nvPr/>
        </p:nvSpPr>
        <p:spPr>
          <a:xfrm>
            <a:off x="7961971" y="3100039"/>
            <a:ext cx="30923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Genetic Factors are thought to </a:t>
            </a:r>
          </a:p>
          <a:p>
            <a:r>
              <a:rPr lang="en-US" dirty="0">
                <a:solidFill>
                  <a:prstClr val="black"/>
                </a:solidFill>
              </a:rPr>
              <a:t>be the leading cause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2E97D5B-9E4A-4BC9-8F55-92F7685D99DF}"/>
              </a:ext>
            </a:extLst>
          </p:cNvPr>
          <p:cNvSpPr txBox="1"/>
          <p:nvPr/>
        </p:nvSpPr>
        <p:spPr>
          <a:xfrm>
            <a:off x="7935951" y="4345258"/>
            <a:ext cx="37067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Chemical imbalances in the brain like </a:t>
            </a:r>
          </a:p>
          <a:p>
            <a:r>
              <a:rPr lang="en-US" dirty="0">
                <a:solidFill>
                  <a:prstClr val="black"/>
                </a:solidFill>
              </a:rPr>
              <a:t>dopamine and serotonin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C15EB2F-60D6-489D-A64B-00B2CB3A0F54}"/>
              </a:ext>
            </a:extLst>
          </p:cNvPr>
          <p:cNvSpPr txBox="1"/>
          <p:nvPr/>
        </p:nvSpPr>
        <p:spPr>
          <a:xfrm>
            <a:off x="7965687" y="5635082"/>
            <a:ext cx="21943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History of drug abuse</a:t>
            </a:r>
          </a:p>
        </p:txBody>
      </p:sp>
      <p:pic>
        <p:nvPicPr>
          <p:cNvPr id="17" name="Content Placeholder 4" descr="A picture containing person, female&#10;&#10;Description automatically generated">
            <a:extLst>
              <a:ext uri="{FF2B5EF4-FFF2-40B4-BE49-F238E27FC236}">
                <a16:creationId xmlns:a16="http://schemas.microsoft.com/office/drawing/2014/main" id="{EC3EDD30-319D-40F8-97E0-3437FFA8F3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855" y="3880623"/>
            <a:ext cx="3172586" cy="2474419"/>
          </a:xfrm>
        </p:spPr>
      </p:pic>
      <p:pic>
        <p:nvPicPr>
          <p:cNvPr id="19" name="Picture 18" descr="A picture containing diagram&#10;&#10;Description automatically generated">
            <a:extLst>
              <a:ext uri="{FF2B5EF4-FFF2-40B4-BE49-F238E27FC236}">
                <a16:creationId xmlns:a16="http://schemas.microsoft.com/office/drawing/2014/main" id="{5D6E2339-A174-41CA-A34E-6E98FE2D9B8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0081" y="3836019"/>
            <a:ext cx="2367408" cy="2475571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653CC766-0527-4548-8873-FC287089ED2D}"/>
              </a:ext>
            </a:extLst>
          </p:cNvPr>
          <p:cNvSpPr txBox="1"/>
          <p:nvPr/>
        </p:nvSpPr>
        <p:spPr>
          <a:xfrm>
            <a:off x="379143" y="2824324"/>
            <a:ext cx="57241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prstClr val="black"/>
                </a:solidFill>
              </a:rPr>
              <a:t>The current treatment options are </a:t>
            </a:r>
            <a:r>
              <a:rPr lang="en-US" b="1" i="1" dirty="0">
                <a:solidFill>
                  <a:prstClr val="black"/>
                </a:solidFill>
              </a:rPr>
              <a:t>psychotherapy sessions </a:t>
            </a:r>
            <a:r>
              <a:rPr lang="en-US" dirty="0">
                <a:solidFill>
                  <a:prstClr val="black"/>
                </a:solidFill>
              </a:rPr>
              <a:t>and </a:t>
            </a:r>
            <a:r>
              <a:rPr lang="en-US" b="1" i="1" dirty="0">
                <a:solidFill>
                  <a:prstClr val="black"/>
                </a:solidFill>
              </a:rPr>
              <a:t>lifelong medications </a:t>
            </a:r>
            <a:r>
              <a:rPr lang="en-US" dirty="0">
                <a:solidFill>
                  <a:prstClr val="black"/>
                </a:solidFill>
              </a:rPr>
              <a:t>with anti-psychotic drugs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7BEDC92-3E10-4895-BFC1-3D1A4EA4F3A5}"/>
              </a:ext>
            </a:extLst>
          </p:cNvPr>
          <p:cNvSpPr txBox="1"/>
          <p:nvPr/>
        </p:nvSpPr>
        <p:spPr>
          <a:xfrm>
            <a:off x="2092713" y="1858537"/>
            <a:ext cx="25918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prstClr val="black"/>
                </a:solidFill>
              </a:rPr>
              <a:t>Treatment Options</a:t>
            </a:r>
          </a:p>
        </p:txBody>
      </p:sp>
    </p:spTree>
    <p:extLst>
      <p:ext uri="{BB962C8B-B14F-4D97-AF65-F5344CB8AC3E}">
        <p14:creationId xmlns:p14="http://schemas.microsoft.com/office/powerpoint/2010/main" val="1470827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3" grpId="0"/>
      <p:bldP spid="24" grpId="0"/>
      <p:bldP spid="26" grpId="0"/>
      <p:bldP spid="2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5B2097-B172-426D-A3D4-21AB81DBCC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293" y="275916"/>
            <a:ext cx="10515600" cy="939568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Opportunities for identifying novel drug targets and biomarker discovery in Schizophrenia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F510BD-8EC7-495F-BEFE-FA2E0ED0AA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0293" y="1371600"/>
            <a:ext cx="11452302" cy="5196468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1800" b="1" dirty="0"/>
              <a:t>Key Issues:</a:t>
            </a:r>
          </a:p>
          <a:p>
            <a:pPr marL="1025525" lvl="1" indent="-333375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1400" dirty="0"/>
              <a:t>Schizophrenia is a non-curable disease diagnosed primarily by </a:t>
            </a:r>
            <a:r>
              <a:rPr lang="en-US" sz="1400" b="1" i="1" dirty="0">
                <a:solidFill>
                  <a:srgbClr val="FF0000"/>
                </a:solidFill>
              </a:rPr>
              <a:t>subjective</a:t>
            </a:r>
            <a:r>
              <a:rPr lang="en-US" sz="1400" dirty="0"/>
              <a:t> psychiatric evaluations </a:t>
            </a:r>
            <a:r>
              <a:rPr lang="en-US" sz="1400" b="1" i="1" dirty="0">
                <a:solidFill>
                  <a:srgbClr val="FF0000"/>
                </a:solidFill>
              </a:rPr>
              <a:t>after manifestation of symptoms</a:t>
            </a:r>
            <a:r>
              <a:rPr lang="en-US" sz="1400" dirty="0"/>
              <a:t>.</a:t>
            </a:r>
          </a:p>
          <a:p>
            <a:pPr marL="1025525" lvl="1" indent="-333375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1400" dirty="0"/>
              <a:t>It can only be managed by treatment with antipsychotic drugs that, at best, have </a:t>
            </a:r>
            <a:r>
              <a:rPr lang="en-US" sz="1400" b="1" i="1" dirty="0">
                <a:solidFill>
                  <a:srgbClr val="FF0000"/>
                </a:solidFill>
              </a:rPr>
              <a:t>moderate efficacy </a:t>
            </a:r>
            <a:r>
              <a:rPr lang="en-US" sz="1400" dirty="0"/>
              <a:t>with a high potential for </a:t>
            </a:r>
            <a:r>
              <a:rPr lang="en-US" sz="1400" b="1" i="1" dirty="0">
                <a:solidFill>
                  <a:srgbClr val="FF0000"/>
                </a:solidFill>
              </a:rPr>
              <a:t>relapse and side effects</a:t>
            </a:r>
            <a:r>
              <a:rPr lang="en-US" sz="1400" dirty="0"/>
              <a:t>.</a:t>
            </a:r>
            <a:endParaRPr lang="en-US" sz="1400" b="1" dirty="0"/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1800" b="1" dirty="0"/>
              <a:t>Goal of current project: </a:t>
            </a:r>
          </a:p>
          <a:p>
            <a:pPr marL="45720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400" dirty="0"/>
              <a:t>Identify:</a:t>
            </a:r>
          </a:p>
          <a:p>
            <a:pPr marL="1025525" lvl="3" indent="-333375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Ø"/>
              <a:tabLst>
                <a:tab pos="1025525" algn="l"/>
              </a:tabLst>
            </a:pPr>
            <a:r>
              <a:rPr lang="en-US" sz="1400" b="1" i="1" dirty="0">
                <a:solidFill>
                  <a:srgbClr val="00B050"/>
                </a:solidFill>
              </a:rPr>
              <a:t>potential biomarkers </a:t>
            </a:r>
            <a:r>
              <a:rPr lang="en-US" sz="1400" dirty="0"/>
              <a:t>to aid in the early and objective diagnosis of schizophrenia before manifestation of symptoms</a:t>
            </a:r>
          </a:p>
          <a:p>
            <a:pPr marL="1025525" lvl="3" indent="-333375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Ø"/>
              <a:tabLst>
                <a:tab pos="1025525" algn="l"/>
              </a:tabLst>
            </a:pPr>
            <a:r>
              <a:rPr lang="en-US" sz="1400" b="1" i="1" dirty="0">
                <a:solidFill>
                  <a:srgbClr val="00B050"/>
                </a:solidFill>
              </a:rPr>
              <a:t>Potential drug targets </a:t>
            </a:r>
            <a:r>
              <a:rPr lang="en-US" sz="1400" dirty="0"/>
              <a:t>to treat schizophrenia with high efficacy and minimal side effects</a:t>
            </a:r>
            <a:r>
              <a:rPr lang="en-US" sz="1400" b="1" dirty="0"/>
              <a:t>	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1800" b="1" dirty="0"/>
              <a:t>Approach: </a:t>
            </a:r>
          </a:p>
          <a:p>
            <a:pPr marL="457200" indent="-346075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400" b="1" dirty="0"/>
              <a:t>	</a:t>
            </a:r>
            <a:r>
              <a:rPr lang="en-US" sz="1400" dirty="0"/>
              <a:t>Leveraging publicly available transcriptomic data, </a:t>
            </a:r>
            <a:r>
              <a:rPr lang="en-US" sz="1400" b="1" i="1" dirty="0"/>
              <a:t>develop regulatory networks of genes most associated with schizophrenia in a tissue-cognizant manner</a:t>
            </a:r>
            <a:r>
              <a:rPr lang="en-US" sz="1400" dirty="0"/>
              <a:t> to reduce unintended adverse effects</a:t>
            </a:r>
            <a:endParaRPr lang="en-US" sz="1400" b="1" dirty="0"/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1800" b="1" dirty="0"/>
              <a:t>Key Results: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ü"/>
            </a:pPr>
            <a:r>
              <a:rPr lang="en-US" sz="1400" dirty="0"/>
              <a:t>Identify potential microRNA -Gene regulatory network that is associated with  Schizophrenia.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ü"/>
            </a:pPr>
            <a:r>
              <a:rPr lang="en-US" sz="1400" dirty="0"/>
              <a:t>Map these microRNA – Gene regulatory networks across multiple tissues in a Schizophrenic case. 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ü"/>
            </a:pPr>
            <a:r>
              <a:rPr lang="en-US" sz="1400" dirty="0"/>
              <a:t>By finding such networks across multiple tissues, we discover the target genes which has the potential to act as a biomarker or a drug target with minimal side effects.</a:t>
            </a:r>
          </a:p>
        </p:txBody>
      </p:sp>
    </p:spTree>
    <p:extLst>
      <p:ext uri="{BB962C8B-B14F-4D97-AF65-F5344CB8AC3E}">
        <p14:creationId xmlns:p14="http://schemas.microsoft.com/office/powerpoint/2010/main" val="2472288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249600-4433-4EB9-8BE6-760BA88B3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49344"/>
            <a:ext cx="10972800" cy="1143000"/>
          </a:xfrm>
        </p:spPr>
        <p:txBody>
          <a:bodyPr>
            <a:noAutofit/>
          </a:bodyPr>
          <a:lstStyle/>
          <a:p>
            <a:r>
              <a:rPr lang="en-US" sz="3200" dirty="0"/>
              <a:t>microRNAs are short non-coding RNAs that regulate protein expression levels by translational inhibition or mRNA degradation  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C6EB8F2-9AA5-4D03-B54E-463B3FBE199E}"/>
              </a:ext>
            </a:extLst>
          </p:cNvPr>
          <p:cNvGrpSpPr/>
          <p:nvPr/>
        </p:nvGrpSpPr>
        <p:grpSpPr>
          <a:xfrm>
            <a:off x="609600" y="1326823"/>
            <a:ext cx="5209348" cy="4204354"/>
            <a:chOff x="6072213" y="1614555"/>
            <a:chExt cx="5209348" cy="4204354"/>
          </a:xfrm>
        </p:grpSpPr>
        <p:pic>
          <p:nvPicPr>
            <p:cNvPr id="4" name="Picture 3" descr="WhatsApp Image 2021-01-27 at 12.53.15 PM (1).jpeg">
              <a:extLst>
                <a:ext uri="{FF2B5EF4-FFF2-40B4-BE49-F238E27FC236}">
                  <a16:creationId xmlns:a16="http://schemas.microsoft.com/office/drawing/2014/main" id="{960A3F30-2B0F-4A46-B5E2-90FA4801F1E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9376" t="1178" r="9731" b="62453"/>
            <a:stretch/>
          </p:blipFill>
          <p:spPr>
            <a:xfrm>
              <a:off x="7087104" y="1614555"/>
              <a:ext cx="3883232" cy="1231269"/>
            </a:xfrm>
            <a:prstGeom prst="rect">
              <a:avLst/>
            </a:prstGeom>
          </p:spPr>
        </p:pic>
        <p:pic>
          <p:nvPicPr>
            <p:cNvPr id="5" name="Picture 4" descr="WhatsApp Image 2021-01-27 at 12.53.15 PM (1).jpeg">
              <a:extLst>
                <a:ext uri="{FF2B5EF4-FFF2-40B4-BE49-F238E27FC236}">
                  <a16:creationId xmlns:a16="http://schemas.microsoft.com/office/drawing/2014/main" id="{705BA3D3-B9E8-4ED6-B9A1-01CB1A630DA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46586" r="52560" b="11234"/>
            <a:stretch/>
          </p:blipFill>
          <p:spPr>
            <a:xfrm>
              <a:off x="6072213" y="3241965"/>
              <a:ext cx="2905533" cy="1596671"/>
            </a:xfrm>
            <a:prstGeom prst="rect">
              <a:avLst/>
            </a:prstGeom>
          </p:spPr>
        </p:pic>
        <p:pic>
          <p:nvPicPr>
            <p:cNvPr id="6" name="Picture 5" descr="WhatsApp Image 2021-01-27 at 12.53.15 PM (1).jpeg">
              <a:extLst>
                <a:ext uri="{FF2B5EF4-FFF2-40B4-BE49-F238E27FC236}">
                  <a16:creationId xmlns:a16="http://schemas.microsoft.com/office/drawing/2014/main" id="{F8AD978B-C28D-4553-9C71-AF61D5FAF0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4888" t="49383" r="289" b="4778"/>
            <a:stretch/>
          </p:blipFill>
          <p:spPr>
            <a:xfrm>
              <a:off x="8669938" y="4168239"/>
              <a:ext cx="2611623" cy="1650670"/>
            </a:xfrm>
            <a:prstGeom prst="rect">
              <a:avLst/>
            </a:prstGeom>
          </p:spPr>
        </p:pic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64A90F2D-EA97-4C4B-836B-6E89F4CEF83A}"/>
                </a:ext>
              </a:extLst>
            </p:cNvPr>
            <p:cNvCxnSpPr/>
            <p:nvPr/>
          </p:nvCxnSpPr>
          <p:spPr>
            <a:xfrm flipH="1" flipV="1">
              <a:off x="8764859" y="2364061"/>
              <a:ext cx="5068" cy="53352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BB7A624B-5535-4C13-A625-7484EC499479}"/>
                </a:ext>
              </a:extLst>
            </p:cNvPr>
            <p:cNvCxnSpPr/>
            <p:nvPr/>
          </p:nvCxnSpPr>
          <p:spPr>
            <a:xfrm flipH="1">
              <a:off x="8205850" y="2897580"/>
              <a:ext cx="564079" cy="72439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C5A8DB54-1E2C-4B0C-AA93-FD12F14EDF11}"/>
                </a:ext>
              </a:extLst>
            </p:cNvPr>
            <p:cNvCxnSpPr/>
            <p:nvPr/>
          </p:nvCxnSpPr>
          <p:spPr>
            <a:xfrm>
              <a:off x="8769929" y="2897580"/>
              <a:ext cx="630551" cy="166326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5341AD87-6C14-4086-AC5C-DDDADE386E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7624" y="2642400"/>
            <a:ext cx="4525885" cy="3000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4A87447-029F-41AA-8FF6-92E3B139DAA7}"/>
              </a:ext>
            </a:extLst>
          </p:cNvPr>
          <p:cNvSpPr txBox="1"/>
          <p:nvPr/>
        </p:nvSpPr>
        <p:spPr>
          <a:xfrm>
            <a:off x="6582650" y="1838609"/>
            <a:ext cx="44604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prstClr val="black"/>
                </a:solidFill>
              </a:rPr>
              <a:t>The strength of the binding at the seed region determines the type of microRNA regulation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100603" y="2890587"/>
            <a:ext cx="942535" cy="39728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E7C0F1-4D48-39F8-42CA-834710041D7D}"/>
              </a:ext>
            </a:extLst>
          </p:cNvPr>
          <p:cNvSpPr txBox="1"/>
          <p:nvPr/>
        </p:nvSpPr>
        <p:spPr>
          <a:xfrm>
            <a:off x="857591" y="4935035"/>
            <a:ext cx="933357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br>
              <a:rPr lang="en-US" sz="1300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</a:br>
            <a:endParaRPr lang="en-US" sz="1300" b="0" i="0" u="none" strike="noStrike" dirty="0">
              <a:solidFill>
                <a:srgbClr val="BDC1C6"/>
              </a:solidFill>
              <a:effectLst/>
              <a:latin typeface="arial" panose="020B0604020202020204" pitchFamily="34" charset="0"/>
            </a:endParaRPr>
          </a:p>
          <a:p>
            <a:br>
              <a:rPr lang="en-US" sz="13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US" sz="1300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8208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BEEAA-4AAA-4230-901B-58D8636C14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96579"/>
            <a:ext cx="10972800" cy="539401"/>
          </a:xfrm>
        </p:spPr>
        <p:txBody>
          <a:bodyPr>
            <a:noAutofit/>
          </a:bodyPr>
          <a:lstStyle/>
          <a:p>
            <a:r>
              <a:rPr lang="en-US" sz="3200" dirty="0"/>
              <a:t>Our methodology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7AFE9ED2-4444-4EF6-86B1-713D883323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124" y="2836477"/>
            <a:ext cx="2136345" cy="1433547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1DCA310B-BCB6-4B56-95C3-CC60FDA4A3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229" y="2735022"/>
            <a:ext cx="2541590" cy="1789119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E6F3DD13-8170-48BD-B0F2-B87EDD644EE5}"/>
              </a:ext>
            </a:extLst>
          </p:cNvPr>
          <p:cNvGrpSpPr/>
          <p:nvPr/>
        </p:nvGrpSpPr>
        <p:grpSpPr>
          <a:xfrm>
            <a:off x="8869239" y="2701563"/>
            <a:ext cx="2849990" cy="3799598"/>
            <a:chOff x="8869239" y="2701563"/>
            <a:chExt cx="2849990" cy="379959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1FA7F50-2028-4652-8739-611D382E7AB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872666" y="2701563"/>
              <a:ext cx="2840557" cy="180071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B5698A2-35E9-49A9-86A3-90F858DBEB7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869239" y="4699078"/>
              <a:ext cx="2849990" cy="1802083"/>
            </a:xfrm>
            <a:prstGeom prst="rect">
              <a:avLst/>
            </a:prstGeom>
          </p:spPr>
        </p:pic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B7F1B879-465C-4BB4-BF76-8213C3873A1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72302"/>
          <a:stretch/>
        </p:blipFill>
        <p:spPr>
          <a:xfrm>
            <a:off x="304298" y="809426"/>
            <a:ext cx="3208336" cy="1804572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E57D255A-DDC3-4CD1-AFB8-B1547A0FD2D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8275" r="64408"/>
          <a:stretch/>
        </p:blipFill>
        <p:spPr>
          <a:xfrm>
            <a:off x="3579541" y="809426"/>
            <a:ext cx="847494" cy="1804572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8FB4802E-ABE1-4081-8508-4DC014967D8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5399" r="35335"/>
          <a:stretch/>
        </p:blipFill>
        <p:spPr>
          <a:xfrm>
            <a:off x="4404732" y="809426"/>
            <a:ext cx="3389970" cy="1804572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BBBEF775-34CF-4811-8A73-693FBA233F5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3991" r="27730"/>
          <a:stretch/>
        </p:blipFill>
        <p:spPr>
          <a:xfrm>
            <a:off x="7716644" y="809426"/>
            <a:ext cx="959005" cy="1804572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E419B308-F50E-4D21-81D9-04C64EF8D08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2270"/>
          <a:stretch/>
        </p:blipFill>
        <p:spPr>
          <a:xfrm>
            <a:off x="8675648" y="809426"/>
            <a:ext cx="3212053" cy="18045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995F25E-E02C-D6B3-D896-846161C64968}"/>
              </a:ext>
            </a:extLst>
          </p:cNvPr>
          <p:cNvSpPr txBox="1"/>
          <p:nvPr/>
        </p:nvSpPr>
        <p:spPr>
          <a:xfrm>
            <a:off x="535258" y="4524141"/>
            <a:ext cx="766088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lang="en-US" sz="1400" dirty="0"/>
            </a:br>
            <a:r>
              <a:rPr lang="en-US" sz="1400" b="0" i="0" u="none" strike="noStrike" dirty="0">
                <a:solidFill>
                  <a:srgbClr val="FF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sz="1400" b="0" dirty="0">
              <a:solidFill>
                <a:srgbClr val="FF0000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br>
              <a:rPr lang="en-US" sz="1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US" sz="1400" b="0" dirty="0">
              <a:solidFill>
                <a:srgbClr val="FF0000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br>
              <a:rPr lang="en-US" sz="1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US" sz="1400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1072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1BE26A-D737-4568-899F-F8349718C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+mn-lt"/>
              </a:rPr>
              <a:t>Step 1: Generate a universal microRNA-gene regulatory network template using target predictions from TargetScan algorithm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D5C10D-EAF3-489B-8BF3-CEA0E3B326A3}"/>
              </a:ext>
            </a:extLst>
          </p:cNvPr>
          <p:cNvSpPr txBox="1"/>
          <p:nvPr/>
        </p:nvSpPr>
        <p:spPr>
          <a:xfrm>
            <a:off x="80943" y="6428939"/>
            <a:ext cx="48401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prstClr val="white">
                    <a:lumMod val="50000"/>
                  </a:prstClr>
                </a:solidFill>
              </a:rPr>
              <a:t>Step 1</a:t>
            </a:r>
            <a:r>
              <a:rPr lang="en-US" sz="1600" dirty="0">
                <a:solidFill>
                  <a:prstClr val="white">
                    <a:lumMod val="50000"/>
                  </a:prstClr>
                </a:solidFill>
              </a:rPr>
              <a:t>: Make a universal miRNA-gene network template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18725A9-A00D-49C4-955F-A41A837402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8090" b="64415"/>
          <a:stretch/>
        </p:blipFill>
        <p:spPr>
          <a:xfrm>
            <a:off x="7386900" y="1438823"/>
            <a:ext cx="3883376" cy="780701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C15C59BB-4CAC-417B-9CD3-DB5687D2FFDD}"/>
              </a:ext>
            </a:extLst>
          </p:cNvPr>
          <p:cNvGrpSpPr/>
          <p:nvPr/>
        </p:nvGrpSpPr>
        <p:grpSpPr>
          <a:xfrm>
            <a:off x="6748669" y="2518445"/>
            <a:ext cx="5055094" cy="2542480"/>
            <a:chOff x="3197612" y="3501482"/>
            <a:chExt cx="5055094" cy="2542480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A983BA76-93B0-4DFD-8909-1C0D94A9FAD6}"/>
                </a:ext>
              </a:extLst>
            </p:cNvPr>
            <p:cNvGrpSpPr/>
            <p:nvPr/>
          </p:nvGrpSpPr>
          <p:grpSpPr>
            <a:xfrm>
              <a:off x="3197612" y="5094368"/>
              <a:ext cx="5055094" cy="949594"/>
              <a:chOff x="3186461" y="5094368"/>
              <a:chExt cx="5055094" cy="949594"/>
            </a:xfrm>
          </p:grpSpPr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241E4899-30B8-4E4B-99D2-68F0B6AF90A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69629"/>
              <a:stretch/>
            </p:blipFill>
            <p:spPr>
              <a:xfrm>
                <a:off x="3186461" y="5094368"/>
                <a:ext cx="1965402" cy="949593"/>
              </a:xfrm>
              <a:prstGeom prst="rect">
                <a:avLst/>
              </a:prstGeom>
            </p:spPr>
          </p:pic>
          <p:pic>
            <p:nvPicPr>
              <p:cNvPr id="33" name="Picture 32">
                <a:extLst>
                  <a:ext uri="{FF2B5EF4-FFF2-40B4-BE49-F238E27FC236}">
                    <a16:creationId xmlns:a16="http://schemas.microsoft.com/office/drawing/2014/main" id="{AED0F99D-4066-44DF-9E44-E89D2501C75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51394"/>
              <a:stretch/>
            </p:blipFill>
            <p:spPr>
              <a:xfrm>
                <a:off x="5096106" y="5094369"/>
                <a:ext cx="3145449" cy="949593"/>
              </a:xfrm>
              <a:prstGeom prst="rect">
                <a:avLst/>
              </a:prstGeom>
            </p:spPr>
          </p:pic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FE529DE8-B952-420A-B0D6-172FBC22EDFC}"/>
                </a:ext>
              </a:extLst>
            </p:cNvPr>
            <p:cNvGrpSpPr/>
            <p:nvPr/>
          </p:nvGrpSpPr>
          <p:grpSpPr>
            <a:xfrm>
              <a:off x="3205627" y="3812091"/>
              <a:ext cx="5023972" cy="978788"/>
              <a:chOff x="2648066" y="1994442"/>
              <a:chExt cx="5023972" cy="978788"/>
            </a:xfrm>
          </p:grpSpPr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D7D76C4D-313D-45F7-A633-3872EAE3CCE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r="48376"/>
              <a:stretch/>
            </p:blipFill>
            <p:spPr>
              <a:xfrm>
                <a:off x="2648066" y="1994442"/>
                <a:ext cx="3284383" cy="978788"/>
              </a:xfrm>
              <a:prstGeom prst="rect">
                <a:avLst/>
              </a:prstGeom>
            </p:spPr>
          </p:pic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96C47297-C2CD-4A83-AF8C-DD82433ECE0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72657"/>
              <a:stretch/>
            </p:blipFill>
            <p:spPr>
              <a:xfrm>
                <a:off x="5932447" y="1994442"/>
                <a:ext cx="1739591" cy="978788"/>
              </a:xfrm>
              <a:prstGeom prst="rect">
                <a:avLst/>
              </a:prstGeom>
            </p:spPr>
          </p:pic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35A6386-CB33-4257-9CAE-8E595F97B21C}"/>
                </a:ext>
              </a:extLst>
            </p:cNvPr>
            <p:cNvSpPr txBox="1"/>
            <p:nvPr/>
          </p:nvSpPr>
          <p:spPr>
            <a:xfrm>
              <a:off x="5140713" y="3501482"/>
              <a:ext cx="137242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solidFill>
                    <a:prstClr val="black"/>
                  </a:solidFill>
                </a:rPr>
                <a:t>Conserved miRNAs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ABF2113-1844-4FD7-ADAE-3151747C5F26}"/>
                </a:ext>
              </a:extLst>
            </p:cNvPr>
            <p:cNvSpPr txBox="1"/>
            <p:nvPr/>
          </p:nvSpPr>
          <p:spPr>
            <a:xfrm>
              <a:off x="4980879" y="4813609"/>
              <a:ext cx="166289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solidFill>
                    <a:prstClr val="black"/>
                  </a:solidFill>
                </a:rPr>
                <a:t>Non-conserved miRNAs</a:t>
              </a: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68B1D008-F61A-452E-8EEB-074F856AD4A5}"/>
              </a:ext>
            </a:extLst>
          </p:cNvPr>
          <p:cNvSpPr txBox="1"/>
          <p:nvPr/>
        </p:nvSpPr>
        <p:spPr>
          <a:xfrm>
            <a:off x="8102811" y="2161974"/>
            <a:ext cx="25051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prstClr val="black"/>
                </a:solidFill>
              </a:rPr>
              <a:t>Predictions for gene </a:t>
            </a:r>
            <a:r>
              <a:rPr lang="en-US" sz="1600" b="1" dirty="0">
                <a:solidFill>
                  <a:prstClr val="black"/>
                </a:solidFill>
              </a:rPr>
              <a:t>CALM2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84BF0AB-BAFC-4617-ADA4-6EDD0A9A3286}"/>
              </a:ext>
            </a:extLst>
          </p:cNvPr>
          <p:cNvGrpSpPr/>
          <p:nvPr/>
        </p:nvGrpSpPr>
        <p:grpSpPr>
          <a:xfrm>
            <a:off x="334537" y="2698600"/>
            <a:ext cx="5984487" cy="3248718"/>
            <a:chOff x="446049" y="2888170"/>
            <a:chExt cx="5984487" cy="3248718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DF67EFE7-5967-4D6B-AA1C-43956142FAED}"/>
                </a:ext>
              </a:extLst>
            </p:cNvPr>
            <p:cNvSpPr/>
            <p:nvPr/>
          </p:nvSpPr>
          <p:spPr>
            <a:xfrm>
              <a:off x="1014759" y="2888170"/>
              <a:ext cx="4850781" cy="468351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prstClr val="black"/>
                  </a:solidFill>
                </a:rPr>
                <a:t>Download the entire database of TargetScan 7.1</a:t>
              </a:r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EEC68773-625F-4B5E-B11D-F9DCDB82A8EF}"/>
                </a:ext>
              </a:extLst>
            </p:cNvPr>
            <p:cNvSpPr/>
            <p:nvPr/>
          </p:nvSpPr>
          <p:spPr>
            <a:xfrm>
              <a:off x="446049" y="3620424"/>
              <a:ext cx="5977053" cy="468351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prstClr val="black"/>
                  </a:solidFill>
                </a:rPr>
                <a:t>Combine the conserved and non-conserved target predictions for all miRNAs</a:t>
              </a:r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8421043F-E70A-4DFA-B949-335D38DDB26F}"/>
                </a:ext>
              </a:extLst>
            </p:cNvPr>
            <p:cNvSpPr/>
            <p:nvPr/>
          </p:nvSpPr>
          <p:spPr>
            <a:xfrm>
              <a:off x="1011042" y="4311807"/>
              <a:ext cx="4850781" cy="468351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prstClr val="black"/>
                  </a:solidFill>
                </a:rPr>
                <a:t>Extract the relevant predictions for miRNAs in humans</a:t>
              </a:r>
            </a:p>
          </p:txBody>
        </p:sp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108647A7-B085-4063-85D2-0B1278182BB7}"/>
                </a:ext>
              </a:extLst>
            </p:cNvPr>
            <p:cNvSpPr/>
            <p:nvPr/>
          </p:nvSpPr>
          <p:spPr>
            <a:xfrm>
              <a:off x="669072" y="4988309"/>
              <a:ext cx="5542156" cy="468351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prstClr val="black"/>
                  </a:solidFill>
                </a:rPr>
                <a:t>Filter data to remove unwanted features and weaker associations</a:t>
              </a:r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7FD97061-2B31-40D1-9484-F96A9C32F7C1}"/>
                </a:ext>
              </a:extLst>
            </p:cNvPr>
            <p:cNvSpPr/>
            <p:nvPr/>
          </p:nvSpPr>
          <p:spPr>
            <a:xfrm>
              <a:off x="453483" y="5668537"/>
              <a:ext cx="5977053" cy="468351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prstClr val="black"/>
                  </a:solidFill>
                </a:rPr>
                <a:t>Create a finalized database of template network with microRNA target predictions.</a:t>
              </a: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AD929A98-490C-4B02-B2EB-987ECA8579CA}"/>
                </a:ext>
              </a:extLst>
            </p:cNvPr>
            <p:cNvCxnSpPr>
              <a:stCxn id="19" idx="2"/>
              <a:endCxn id="20" idx="0"/>
            </p:cNvCxnSpPr>
            <p:nvPr/>
          </p:nvCxnSpPr>
          <p:spPr>
            <a:xfrm flipH="1">
              <a:off x="3434576" y="3356521"/>
              <a:ext cx="5574" cy="263903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99461100-1DE2-46C2-86FB-1EB997491A23}"/>
                </a:ext>
              </a:extLst>
            </p:cNvPr>
            <p:cNvCxnSpPr>
              <a:stCxn id="20" idx="2"/>
              <a:endCxn id="26" idx="0"/>
            </p:cNvCxnSpPr>
            <p:nvPr/>
          </p:nvCxnSpPr>
          <p:spPr>
            <a:xfrm>
              <a:off x="3434576" y="4088775"/>
              <a:ext cx="1857" cy="223032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081EE388-B4D1-4D79-92F9-B655C1BA8364}"/>
                </a:ext>
              </a:extLst>
            </p:cNvPr>
            <p:cNvCxnSpPr>
              <a:stCxn id="26" idx="2"/>
              <a:endCxn id="29" idx="0"/>
            </p:cNvCxnSpPr>
            <p:nvPr/>
          </p:nvCxnSpPr>
          <p:spPr>
            <a:xfrm>
              <a:off x="3436433" y="4780158"/>
              <a:ext cx="3717" cy="208151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6FEDCF99-0DD1-4C6B-BE2C-C9CBB621B154}"/>
                </a:ext>
              </a:extLst>
            </p:cNvPr>
            <p:cNvCxnSpPr>
              <a:stCxn id="29" idx="2"/>
              <a:endCxn id="30" idx="0"/>
            </p:cNvCxnSpPr>
            <p:nvPr/>
          </p:nvCxnSpPr>
          <p:spPr>
            <a:xfrm>
              <a:off x="3440150" y="5456660"/>
              <a:ext cx="1860" cy="211877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" name="Rectangle 5"/>
          <p:cNvSpPr/>
          <p:nvPr/>
        </p:nvSpPr>
        <p:spPr>
          <a:xfrm>
            <a:off x="788924" y="2024136"/>
            <a:ext cx="5522666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5 steps in generating the universal template network</a:t>
            </a:r>
            <a:endParaRPr lang="en-US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3901002"/>
      </p:ext>
    </p:extLst>
  </p:cSld>
  <p:clrMapOvr>
    <a:masterClrMapping/>
  </p:clrMapOvr>
  <p:transition>
    <p:pull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shot 2021-01-27 10380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904" y="115576"/>
            <a:ext cx="11233194" cy="493592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193493E-C01A-41C1-A043-05179BE5D1CA}"/>
              </a:ext>
            </a:extLst>
          </p:cNvPr>
          <p:cNvSpPr/>
          <p:nvPr/>
        </p:nvSpPr>
        <p:spPr>
          <a:xfrm>
            <a:off x="3719749" y="1421168"/>
            <a:ext cx="881954" cy="86885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162BCD7-CC6C-4B9D-AC31-A1CD771D3B0B}"/>
              </a:ext>
            </a:extLst>
          </p:cNvPr>
          <p:cNvSpPr txBox="1"/>
          <p:nvPr/>
        </p:nvSpPr>
        <p:spPr>
          <a:xfrm>
            <a:off x="80943" y="6428939"/>
            <a:ext cx="48401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prstClr val="white">
                    <a:lumMod val="50000"/>
                  </a:prstClr>
                </a:solidFill>
              </a:rPr>
              <a:t>Step 1</a:t>
            </a:r>
            <a:r>
              <a:rPr lang="en-US" sz="1600" dirty="0">
                <a:solidFill>
                  <a:prstClr val="white">
                    <a:lumMod val="50000"/>
                  </a:prstClr>
                </a:solidFill>
              </a:rPr>
              <a:t>: Make a universal miRNA-gene network template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1434146A-497E-4F80-9D9D-CE0445907CFD}"/>
              </a:ext>
            </a:extLst>
          </p:cNvPr>
          <p:cNvSpPr/>
          <p:nvPr/>
        </p:nvSpPr>
        <p:spPr>
          <a:xfrm>
            <a:off x="1330712" y="5272"/>
            <a:ext cx="802888" cy="36799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DE2007F-CAE6-456A-AFA0-1F3C736B164E}"/>
              </a:ext>
            </a:extLst>
          </p:cNvPr>
          <p:cNvSpPr/>
          <p:nvPr/>
        </p:nvSpPr>
        <p:spPr>
          <a:xfrm>
            <a:off x="3536470" y="79357"/>
            <a:ext cx="802888" cy="36799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5373317-9394-4606-A148-13DEF8656DD8}"/>
              </a:ext>
            </a:extLst>
          </p:cNvPr>
          <p:cNvSpPr/>
          <p:nvPr/>
        </p:nvSpPr>
        <p:spPr>
          <a:xfrm>
            <a:off x="4481255" y="5272"/>
            <a:ext cx="802888" cy="36799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559BB6E-69F9-4249-A029-068DD7FB48D7}"/>
              </a:ext>
            </a:extLst>
          </p:cNvPr>
          <p:cNvSpPr/>
          <p:nvPr/>
        </p:nvSpPr>
        <p:spPr>
          <a:xfrm>
            <a:off x="6378597" y="17633"/>
            <a:ext cx="802888" cy="36799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5654BEA-4FCC-4F77-A845-7BF7C6E17B15}"/>
              </a:ext>
            </a:extLst>
          </p:cNvPr>
          <p:cNvSpPr/>
          <p:nvPr/>
        </p:nvSpPr>
        <p:spPr>
          <a:xfrm>
            <a:off x="7181485" y="-18586"/>
            <a:ext cx="1215484" cy="36799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23556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BEEAA-4AAA-4230-901B-58D8636C14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96579"/>
            <a:ext cx="10972800" cy="539401"/>
          </a:xfrm>
        </p:spPr>
        <p:txBody>
          <a:bodyPr>
            <a:noAutofit/>
          </a:bodyPr>
          <a:lstStyle/>
          <a:p>
            <a:r>
              <a:rPr lang="en-US" sz="3200" dirty="0"/>
              <a:t>Our methodology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7AFE9ED2-4444-4EF6-86B1-713D883323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124" y="2836477"/>
            <a:ext cx="2136345" cy="1433547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1DCA310B-BCB6-4B56-95C3-CC60FDA4A3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229" y="2735022"/>
            <a:ext cx="2541590" cy="1789119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E6F3DD13-8170-48BD-B0F2-B87EDD644EE5}"/>
              </a:ext>
            </a:extLst>
          </p:cNvPr>
          <p:cNvGrpSpPr/>
          <p:nvPr/>
        </p:nvGrpSpPr>
        <p:grpSpPr>
          <a:xfrm>
            <a:off x="8869239" y="2701563"/>
            <a:ext cx="2849990" cy="3799598"/>
            <a:chOff x="8869239" y="2701563"/>
            <a:chExt cx="2849990" cy="379959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1FA7F50-2028-4652-8739-611D382E7AB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872666" y="2701563"/>
              <a:ext cx="2840557" cy="180071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B5698A2-35E9-49A9-86A3-90F858DBEB7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869239" y="4699078"/>
              <a:ext cx="2849990" cy="1802083"/>
            </a:xfrm>
            <a:prstGeom prst="rect">
              <a:avLst/>
            </a:prstGeom>
          </p:spPr>
        </p:pic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B7F1B879-465C-4BB4-BF76-8213C3873A1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72302"/>
          <a:stretch/>
        </p:blipFill>
        <p:spPr>
          <a:xfrm>
            <a:off x="304298" y="809426"/>
            <a:ext cx="3208336" cy="1804572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E57D255A-DDC3-4CD1-AFB8-B1547A0FD2D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8275" r="64408"/>
          <a:stretch/>
        </p:blipFill>
        <p:spPr>
          <a:xfrm>
            <a:off x="3579541" y="809426"/>
            <a:ext cx="847494" cy="1804572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8FB4802E-ABE1-4081-8508-4DC014967D8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5399" r="35335"/>
          <a:stretch/>
        </p:blipFill>
        <p:spPr>
          <a:xfrm>
            <a:off x="4404732" y="809426"/>
            <a:ext cx="3389970" cy="1804572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BBBEF775-34CF-4811-8A73-693FBA233F5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3991" r="27730"/>
          <a:stretch/>
        </p:blipFill>
        <p:spPr>
          <a:xfrm>
            <a:off x="7716644" y="809426"/>
            <a:ext cx="959005" cy="1804572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E419B308-F50E-4D21-81D9-04C64EF8D08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2270"/>
          <a:stretch/>
        </p:blipFill>
        <p:spPr>
          <a:xfrm>
            <a:off x="8675648" y="809426"/>
            <a:ext cx="3212053" cy="180457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CE7E278-3707-4BEA-9C6F-AD0A3D5466BF}"/>
              </a:ext>
            </a:extLst>
          </p:cNvPr>
          <p:cNvSpPr/>
          <p:nvPr/>
        </p:nvSpPr>
        <p:spPr>
          <a:xfrm>
            <a:off x="7810501" y="734096"/>
            <a:ext cx="4076700" cy="5988676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837EB49-6D5A-47F4-9331-5B4923013773}"/>
              </a:ext>
            </a:extLst>
          </p:cNvPr>
          <p:cNvSpPr/>
          <p:nvPr/>
        </p:nvSpPr>
        <p:spPr>
          <a:xfrm>
            <a:off x="228601" y="607096"/>
            <a:ext cx="4203699" cy="5988676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BD1990-E337-4DA8-92BC-672D06F2777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48408" y="4726655"/>
            <a:ext cx="2689094" cy="7980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B9A07E6-11D3-462A-9081-1B5521368C1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20210" y="5534689"/>
            <a:ext cx="3920541" cy="594742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20759F8D-844A-42D5-982D-F37508686B50}"/>
              </a:ext>
            </a:extLst>
          </p:cNvPr>
          <p:cNvSpPr txBox="1"/>
          <p:nvPr/>
        </p:nvSpPr>
        <p:spPr>
          <a:xfrm>
            <a:off x="80943" y="6428939"/>
            <a:ext cx="49302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prstClr val="white">
                    <a:lumMod val="50000"/>
                  </a:prstClr>
                </a:solidFill>
              </a:rPr>
              <a:t>Step 2</a:t>
            </a:r>
            <a:r>
              <a:rPr lang="en-US" sz="1600" dirty="0">
                <a:solidFill>
                  <a:prstClr val="white">
                    <a:lumMod val="50000"/>
                  </a:prstClr>
                </a:solidFill>
              </a:rPr>
              <a:t>: Contextualization of networks with Schizophrenia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F060C9-8800-F67E-5962-9881D61B180E}"/>
              </a:ext>
            </a:extLst>
          </p:cNvPr>
          <p:cNvSpPr txBox="1"/>
          <p:nvPr/>
        </p:nvSpPr>
        <p:spPr>
          <a:xfrm>
            <a:off x="228601" y="4502273"/>
            <a:ext cx="39865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lang="en-US" sz="1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US" sz="1400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8674952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9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10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2.xml><?xml version="1.0" encoding="utf-8"?>
<a:theme xmlns:a="http://schemas.openxmlformats.org/drawingml/2006/main" name="1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3.xml><?xml version="1.0" encoding="utf-8"?>
<a:theme xmlns:a="http://schemas.openxmlformats.org/drawingml/2006/main" name="1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4.xml><?xml version="1.0" encoding="utf-8"?>
<a:theme xmlns:a="http://schemas.openxmlformats.org/drawingml/2006/main" name="1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5.xml><?xml version="1.0" encoding="utf-8"?>
<a:theme xmlns:a="http://schemas.openxmlformats.org/drawingml/2006/main" name="14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6.xml><?xml version="1.0" encoding="utf-8"?>
<a:theme xmlns:a="http://schemas.openxmlformats.org/drawingml/2006/main" name="15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7.xml><?xml version="1.0" encoding="utf-8"?>
<a:theme xmlns:a="http://schemas.openxmlformats.org/drawingml/2006/main" name="16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8.xml><?xml version="1.0" encoding="utf-8"?>
<a:theme xmlns:a="http://schemas.openxmlformats.org/drawingml/2006/main" name="17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9.xml><?xml version="1.0" encoding="utf-8"?>
<a:theme xmlns:a="http://schemas.openxmlformats.org/drawingml/2006/main" name="18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0.xml><?xml version="1.0" encoding="utf-8"?>
<a:theme xmlns:a="http://schemas.openxmlformats.org/drawingml/2006/main" name="19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1.xml><?xml version="1.0" encoding="utf-8"?>
<a:theme xmlns:a="http://schemas.openxmlformats.org/drawingml/2006/main" name="20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4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5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6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7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8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9961</TotalTime>
  <Words>1017</Words>
  <Application>Microsoft Macintosh PowerPoint</Application>
  <PresentationFormat>Widescreen</PresentationFormat>
  <Paragraphs>231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21</vt:i4>
      </vt:variant>
      <vt:variant>
        <vt:lpstr>Slide Titles</vt:lpstr>
      </vt:variant>
      <vt:variant>
        <vt:i4>25</vt:i4>
      </vt:variant>
    </vt:vector>
  </HeadingPairs>
  <TitlesOfParts>
    <vt:vector size="52" baseType="lpstr">
      <vt:lpstr>Amaranth</vt:lpstr>
      <vt:lpstr>Arial</vt:lpstr>
      <vt:lpstr>Arial</vt:lpstr>
      <vt:lpstr>Calibri</vt:lpstr>
      <vt:lpstr>Times New Roman</vt:lpstr>
      <vt:lpstr>Wingdings</vt:lpstr>
      <vt:lpstr>1_Office Theme</vt:lpstr>
      <vt:lpstr>Office Theme</vt:lpstr>
      <vt:lpstr>2_Office Theme</vt:lpstr>
      <vt:lpstr>3_Office Theme</vt:lpstr>
      <vt:lpstr>4_Office Theme</vt:lpstr>
      <vt:lpstr>5_Office Theme</vt:lpstr>
      <vt:lpstr>6_Office Theme</vt:lpstr>
      <vt:lpstr>7_Office Theme</vt:lpstr>
      <vt:lpstr>8_Office Theme</vt:lpstr>
      <vt:lpstr>9_Office Theme</vt:lpstr>
      <vt:lpstr>10_Office Theme</vt:lpstr>
      <vt:lpstr>11_Office Theme</vt:lpstr>
      <vt:lpstr>12_Office Theme</vt:lpstr>
      <vt:lpstr>13_Office Theme</vt:lpstr>
      <vt:lpstr>14_Office Theme</vt:lpstr>
      <vt:lpstr>15_Office Theme</vt:lpstr>
      <vt:lpstr>16_Office Theme</vt:lpstr>
      <vt:lpstr>17_Office Theme</vt:lpstr>
      <vt:lpstr>18_Office Theme</vt:lpstr>
      <vt:lpstr>19_Office Theme</vt:lpstr>
      <vt:lpstr>20_Office Theme</vt:lpstr>
      <vt:lpstr>Mapping of microRNA - mediated Gene Regulatory Networks across different tissues  in Schizophrenia</vt:lpstr>
      <vt:lpstr>Schizophrenia is a chronic and severe mental disorder with a range of positive and negative symptoms</vt:lpstr>
      <vt:lpstr>Schizophrenia is primarily diagnosed through psychiatric evaluation and, currently, there is no cure for it. </vt:lpstr>
      <vt:lpstr>Opportunities for identifying novel drug targets and biomarker discovery in Schizophrenia</vt:lpstr>
      <vt:lpstr>microRNAs are short non-coding RNAs that regulate protein expression levels by translational inhibition or mRNA degradation  </vt:lpstr>
      <vt:lpstr>Our methodology</vt:lpstr>
      <vt:lpstr>Step 1: Generate a universal microRNA-gene regulatory network template using target predictions from TargetScan algorithm</vt:lpstr>
      <vt:lpstr>PowerPoint Presentation</vt:lpstr>
      <vt:lpstr>Our methodology</vt:lpstr>
      <vt:lpstr>Tissues</vt:lpstr>
      <vt:lpstr>Step 2 Universal Network for Tissue</vt:lpstr>
      <vt:lpstr>Step 2 - OUTPUTS OF METHODOLOGY  Networking through Cytoscape Software  </vt:lpstr>
      <vt:lpstr>Step 2 - OUTPUTS OF METHODOLOGY  Networking through Cytoscape Software  </vt:lpstr>
      <vt:lpstr>Our methodology</vt:lpstr>
      <vt:lpstr>Prefrontal Cortex - BA46 region </vt:lpstr>
      <vt:lpstr>Prefrontal Cortex - BA46 region </vt:lpstr>
      <vt:lpstr>Prefrontal Cortex - BA46 region </vt:lpstr>
      <vt:lpstr>Gene-microRNA Interactions with high fold changes   </vt:lpstr>
      <vt:lpstr>Gene-microRNA Interactions with high fold changes   </vt:lpstr>
      <vt:lpstr>CROSS TISSUE COMPARISON (BA46)  </vt:lpstr>
      <vt:lpstr>Drugs Targets – BA46  Most Regulated Genes   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Mapping of microRNA - mediated Gene Regulatory Networks across different tissues  in Schizophrenia</dc:title>
  <dc:creator>USER</dc:creator>
  <cp:lastModifiedBy>Vishnu Priya Nuthanapati</cp:lastModifiedBy>
  <cp:revision>22</cp:revision>
  <dcterms:created xsi:type="dcterms:W3CDTF">2021-07-29T15:33:54Z</dcterms:created>
  <dcterms:modified xsi:type="dcterms:W3CDTF">2024-09-12T16:53:47Z</dcterms:modified>
</cp:coreProperties>
</file>